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Lst>
  <p:notesMasterIdLst>
    <p:notesMasterId r:id="rId17"/>
  </p:notesMasterIdLst>
  <p:sldIdLst>
    <p:sldId id="272" r:id="rId2"/>
    <p:sldId id="271" r:id="rId3"/>
    <p:sldId id="256" r:id="rId4"/>
    <p:sldId id="267" r:id="rId5"/>
    <p:sldId id="268" r:id="rId6"/>
    <p:sldId id="269" r:id="rId7"/>
    <p:sldId id="258" r:id="rId8"/>
    <p:sldId id="259" r:id="rId9"/>
    <p:sldId id="260" r:id="rId10"/>
    <p:sldId id="261" r:id="rId11"/>
    <p:sldId id="265" r:id="rId12"/>
    <p:sldId id="270" r:id="rId13"/>
    <p:sldId id="262" r:id="rId14"/>
    <p:sldId id="263" r:id="rId15"/>
    <p:sldId id="2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8"/>
    <p:restoredTop sz="96327"/>
  </p:normalViewPr>
  <p:slideViewPr>
    <p:cSldViewPr snapToGrid="0" snapToObjects="1">
      <p:cViewPr varScale="1">
        <p:scale>
          <a:sx n="128" d="100"/>
          <a:sy n="128" d="100"/>
        </p:scale>
        <p:origin x="648" y="17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35C6CC-4137-9A47-A443-9E5BE248DFFF}" type="datetimeFigureOut">
              <a:rPr lang="en-GB" smtClean="0"/>
              <a:t>06/04/2020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BF639-191C-CF4B-BEB1-ABAB202BF5B3}" type="slidenum">
              <a:rPr lang="en-GB" smtClean="0"/>
              <a:t>‹#›</a:t>
            </a:fld>
            <a:endParaRPr lang="en-GB"/>
          </a:p>
        </p:txBody>
      </p:sp>
    </p:spTree>
    <p:extLst>
      <p:ext uri="{BB962C8B-B14F-4D97-AF65-F5344CB8AC3E}">
        <p14:creationId xmlns:p14="http://schemas.microsoft.com/office/powerpoint/2010/main" val="1930390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D0BF639-191C-CF4B-BEB1-ABAB202BF5B3}" type="slidenum">
              <a:rPr lang="en-GB" smtClean="0"/>
              <a:t>1</a:t>
            </a:fld>
            <a:endParaRPr lang="en-GB"/>
          </a:p>
        </p:txBody>
      </p:sp>
    </p:spTree>
    <p:extLst>
      <p:ext uri="{BB962C8B-B14F-4D97-AF65-F5344CB8AC3E}">
        <p14:creationId xmlns:p14="http://schemas.microsoft.com/office/powerpoint/2010/main" val="836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41253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26522129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56318445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4/6/20</a:t>
            </a:fld>
            <a:endParaRPr lang="en-US" dirty="0"/>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47149778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4/6/20</a:t>
            </a:fld>
            <a:endParaRPr lang="en-US" dirty="0"/>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92326042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4/6/20</a:t>
            </a:fld>
            <a:endParaRPr lang="en-US" dirty="0"/>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1489624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4/6/20</a:t>
            </a:fld>
            <a:endParaRPr lang="en-US" dirty="0"/>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90983371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4/6/20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86142436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4/6/20</a:t>
            </a:fld>
            <a:endParaRPr lang="en-US" dirty="0"/>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70924262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220034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1901823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4/6/20</a:t>
            </a:fld>
            <a:endParaRPr lang="en-US" dirty="0"/>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dirty="0"/>
          </a:p>
        </p:txBody>
      </p:sp>
    </p:spTree>
    <p:extLst>
      <p:ext uri="{BB962C8B-B14F-4D97-AF65-F5344CB8AC3E}">
        <p14:creationId xmlns:p14="http://schemas.microsoft.com/office/powerpoint/2010/main" val="3784430920"/>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70" r:id="rId6"/>
    <p:sldLayoutId id="2147483865" r:id="rId7"/>
    <p:sldLayoutId id="2147483866" r:id="rId8"/>
    <p:sldLayoutId id="2147483867" r:id="rId9"/>
    <p:sldLayoutId id="2147483869" r:id="rId10"/>
    <p:sldLayoutId id="2147483868"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tif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9.tif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11.tif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image" Target="../media/image16.tiff"/><Relationship Id="rId4" Type="http://schemas.openxmlformats.org/officeDocument/2006/relationships/hyperlink" Target="https://www.youtube.com/channel/UCiDF_uaU1V00dAc8ddKvNxA"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image" Target="../media/image17.tiff"/></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image" Target="../media/image20.tif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9.png"/><Relationship Id="rId5" Type="http://schemas.openxmlformats.org/officeDocument/2006/relationships/hyperlink" Target="https://youtu.be/O_me3NrPMh8"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3D7E4C9F-7EC2-4C52-9146-0E1435CC2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screen shot of a computer&#10;&#10;Description automatically generated">
            <a:extLst>
              <a:ext uri="{FF2B5EF4-FFF2-40B4-BE49-F238E27FC236}">
                <a16:creationId xmlns:a16="http://schemas.microsoft.com/office/drawing/2014/main" id="{441A324B-9907-374B-AB71-EDEF5D061522}"/>
              </a:ext>
            </a:extLst>
          </p:cNvPr>
          <p:cNvPicPr>
            <a:picLocks noChangeAspect="1"/>
          </p:cNvPicPr>
          <p:nvPr/>
        </p:nvPicPr>
        <p:blipFill rotWithShape="1">
          <a:blip r:embed="rId4">
            <a:extLst>
              <a:ext uri="{28A0092B-C50C-407E-A947-70E740481C1C}">
                <a14:useLocalDpi xmlns:a14="http://schemas.microsoft.com/office/drawing/2010/main" val="0"/>
              </a:ext>
            </a:extLst>
          </a:blip>
          <a:srcRect l="11144" r="32817" b="-3"/>
          <a:stretch/>
        </p:blipFill>
        <p:spPr>
          <a:xfrm>
            <a:off x="4295357" y="484930"/>
            <a:ext cx="3922776" cy="3937609"/>
          </a:xfrm>
          <a:prstGeom prst="rect">
            <a:avLst/>
          </a:prstGeom>
        </p:spPr>
      </p:pic>
      <p:pic>
        <p:nvPicPr>
          <p:cNvPr id="11" name="Picture 10" descr="A screen shot of a computer&#10;&#10;Description automatically generated">
            <a:extLst>
              <a:ext uri="{FF2B5EF4-FFF2-40B4-BE49-F238E27FC236}">
                <a16:creationId xmlns:a16="http://schemas.microsoft.com/office/drawing/2014/main" id="{1531D29A-C8EF-E543-B4DF-07ADAD994C8C}"/>
              </a:ext>
            </a:extLst>
          </p:cNvPr>
          <p:cNvPicPr>
            <a:picLocks noChangeAspect="1"/>
          </p:cNvPicPr>
          <p:nvPr/>
        </p:nvPicPr>
        <p:blipFill rotWithShape="1">
          <a:blip r:embed="rId5">
            <a:extLst>
              <a:ext uri="{28A0092B-C50C-407E-A947-70E740481C1C}">
                <a14:useLocalDpi xmlns:a14="http://schemas.microsoft.com/office/drawing/2010/main" val="0"/>
              </a:ext>
            </a:extLst>
          </a:blip>
          <a:srcRect l="12237" r="31723" b="-3"/>
          <a:stretch/>
        </p:blipFill>
        <p:spPr>
          <a:xfrm>
            <a:off x="6629326" y="2832913"/>
            <a:ext cx="3922776" cy="3937599"/>
          </a:xfrm>
          <a:prstGeom prst="rect">
            <a:avLst/>
          </a:prstGeom>
        </p:spPr>
      </p:pic>
      <p:sp useBgFill="1">
        <p:nvSpPr>
          <p:cNvPr id="39" name="Rectangle 38">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E6E7D93-71FC-C44C-815B-C33ED1407D3A}"/>
              </a:ext>
            </a:extLst>
          </p:cNvPr>
          <p:cNvSpPr>
            <a:spLocks noGrp="1"/>
          </p:cNvSpPr>
          <p:nvPr>
            <p:ph type="title"/>
          </p:nvPr>
        </p:nvSpPr>
        <p:spPr>
          <a:xfrm>
            <a:off x="865325" y="4462819"/>
            <a:ext cx="2869683" cy="1608383"/>
          </a:xfrm>
        </p:spPr>
        <p:txBody>
          <a:bodyPr>
            <a:normAutofit fontScale="90000"/>
          </a:bodyPr>
          <a:lstStyle/>
          <a:p>
            <a:r>
              <a:rPr lang="en-GB" sz="2400" dirty="0"/>
              <a:t>This is a test of the</a:t>
            </a:r>
            <a:br>
              <a:rPr lang="en-GB" sz="2400" dirty="0"/>
            </a:br>
            <a:r>
              <a:rPr lang="en-GB" sz="2400" dirty="0"/>
              <a:t>compatibility between POWER(P)OINT &amp;</a:t>
            </a:r>
            <a:br>
              <a:rPr lang="en-GB" sz="2400" dirty="0"/>
            </a:br>
            <a:r>
              <a:rPr lang="en-GB" sz="2400" dirty="0"/>
              <a:t>zoom</a:t>
            </a:r>
          </a:p>
        </p:txBody>
      </p:sp>
      <p:sp>
        <p:nvSpPr>
          <p:cNvPr id="41" name="Rectangle 40">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6854" y="5257800"/>
            <a:ext cx="146304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screen shot of a computer&#10;&#10;Description automatically generated">
            <a:extLst>
              <a:ext uri="{FF2B5EF4-FFF2-40B4-BE49-F238E27FC236}">
                <a16:creationId xmlns:a16="http://schemas.microsoft.com/office/drawing/2014/main" id="{500DD9AC-ACBE-B447-A09C-49F051470925}"/>
              </a:ext>
            </a:extLst>
          </p:cNvPr>
          <p:cNvPicPr>
            <a:picLocks noChangeAspect="1"/>
          </p:cNvPicPr>
          <p:nvPr/>
        </p:nvPicPr>
        <p:blipFill rotWithShape="1">
          <a:blip r:embed="rId6">
            <a:extLst>
              <a:ext uri="{28A0092B-C50C-407E-A947-70E740481C1C}">
                <a14:useLocalDpi xmlns:a14="http://schemas.microsoft.com/office/drawing/2010/main" val="0"/>
              </a:ext>
            </a:extLst>
          </a:blip>
          <a:srcRect r="1" b="2601"/>
          <a:stretch/>
        </p:blipFill>
        <p:spPr>
          <a:xfrm>
            <a:off x="104429" y="556776"/>
            <a:ext cx="3922776" cy="2149184"/>
          </a:xfrm>
          <a:prstGeom prst="rect">
            <a:avLst/>
          </a:prstGeom>
        </p:spPr>
      </p:pic>
    </p:spTree>
    <p:custDataLst>
      <p:tags r:id="rId1"/>
    </p:custDataLst>
    <p:extLst>
      <p:ext uri="{BB962C8B-B14F-4D97-AF65-F5344CB8AC3E}">
        <p14:creationId xmlns:p14="http://schemas.microsoft.com/office/powerpoint/2010/main" val="718666547"/>
      </p:ext>
    </p:extLst>
  </p:cSld>
  <p:clrMapOvr>
    <a:masterClrMapping/>
  </p:clrMapOvr>
  <p:transition advClick="0" advTm="26776">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5" presetClass="emph" presetSubtype="0" fill="hold" nodeType="clickEffect">
                                  <p:stCondLst>
                                    <p:cond delay="0"/>
                                  </p:stCondLst>
                                  <p:childTnLst>
                                    <p:anim calcmode="discrete" valueType="str">
                                      <p:cBhvr>
                                        <p:cTn id="14"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2"/>
                                        </p:tgtEl>
                                        <p:attrNameLst>
                                          <p:attrName>style.visibility</p:attrName>
                                        </p:attrNameLst>
                                      </p:cBhvr>
                                      <p:to>
                                        <p:strVal val="visible"/>
                                      </p:to>
                                    </p:set>
                                    <p:anim calcmode="lin" valueType="num">
                                      <p:cBhvr>
                                        <p:cTn id="19" dur="2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0" dur="2000" fill="hold"/>
                                        <p:tgtEl>
                                          <p:spTgt spid="2"/>
                                        </p:tgtEl>
                                        <p:attrNameLst>
                                          <p:attrName>ppt_y</p:attrName>
                                        </p:attrNameLst>
                                      </p:cBhvr>
                                      <p:tavLst>
                                        <p:tav tm="0">
                                          <p:val>
                                            <p:strVal val="#ppt_y"/>
                                          </p:val>
                                        </p:tav>
                                        <p:tav tm="100000">
                                          <p:val>
                                            <p:strVal val="#ppt_y"/>
                                          </p:val>
                                        </p:tav>
                                      </p:tavLst>
                                    </p:anim>
                                    <p:anim calcmode="lin" valueType="num">
                                      <p:cBhvr>
                                        <p:cTn id="21" dur="2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2" dur="2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0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3DF141-4E99-2043-829E-641FAD95E9BC}"/>
              </a:ext>
            </a:extLst>
          </p:cNvPr>
          <p:cNvSpPr/>
          <p:nvPr/>
        </p:nvSpPr>
        <p:spPr>
          <a:xfrm>
            <a:off x="5069116" y="2967335"/>
            <a:ext cx="2812614" cy="258532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a:ln/>
                <a:solidFill>
                  <a:schemeClr val="accent4"/>
                </a:solidFill>
                <a:effectLst/>
              </a:rPr>
              <a:t>Zoom       &amp;</a:t>
            </a:r>
          </a:p>
          <a:p>
            <a:pPr algn="ctr"/>
            <a:r>
              <a:rPr lang="en-GB" sz="5400" b="1" dirty="0">
                <a:ln/>
                <a:solidFill>
                  <a:schemeClr val="accent4"/>
                </a:solidFill>
              </a:rPr>
              <a:t>	</a:t>
            </a:r>
            <a:endParaRPr lang="en-GB" sz="5400" b="1" cap="none" spc="0" dirty="0">
              <a:ln/>
              <a:solidFill>
                <a:schemeClr val="accent4"/>
              </a:solidFill>
              <a:effectLst/>
            </a:endParaRPr>
          </a:p>
        </p:txBody>
      </p:sp>
      <p:sp>
        <p:nvSpPr>
          <p:cNvPr id="3" name="Content Placeholder 2">
            <a:extLst>
              <a:ext uri="{FF2B5EF4-FFF2-40B4-BE49-F238E27FC236}">
                <a16:creationId xmlns:a16="http://schemas.microsoft.com/office/drawing/2014/main" id="{902BB90A-1D24-E446-A312-253266DA0216}"/>
              </a:ext>
            </a:extLst>
          </p:cNvPr>
          <p:cNvSpPr>
            <a:spLocks noGrp="1"/>
          </p:cNvSpPr>
          <p:nvPr>
            <p:ph idx="1"/>
          </p:nvPr>
        </p:nvSpPr>
        <p:spPr>
          <a:xfrm>
            <a:off x="1115568" y="2615184"/>
            <a:ext cx="10168128" cy="3694176"/>
          </a:xfrm>
        </p:spPr>
        <p:txBody>
          <a:bodyPr>
            <a:normAutofit fontScale="77500" lnSpcReduction="20000"/>
          </a:bodyPr>
          <a:lstStyle/>
          <a:p>
            <a:pPr marL="0" indent="0">
              <a:buNone/>
            </a:pPr>
            <a:r>
              <a:rPr lang="en-GB" sz="4800" dirty="0"/>
              <a:t>On line, live, multi </a:t>
            </a:r>
            <a:r>
              <a:rPr lang="en-GB" sz="4800" dirty="0" err="1"/>
              <a:t>presentions</a:t>
            </a:r>
            <a:r>
              <a:rPr lang="en-GB" sz="4800" dirty="0"/>
              <a:t>………………………..</a:t>
            </a:r>
          </a:p>
          <a:p>
            <a:pPr marL="0" indent="0">
              <a:buNone/>
            </a:pPr>
            <a:endParaRPr lang="en-GB" sz="4800" dirty="0"/>
          </a:p>
          <a:p>
            <a:pPr marL="0" indent="0">
              <a:buNone/>
            </a:pPr>
            <a:endParaRPr lang="en-GB" sz="4800" dirty="0"/>
          </a:p>
          <a:p>
            <a:pPr marL="0" indent="0">
              <a:buNone/>
            </a:pPr>
            <a:r>
              <a:rPr lang="en-GB" sz="4800" dirty="0"/>
              <a:t>                 Keynote/</a:t>
            </a:r>
            <a:r>
              <a:rPr lang="en-GB" sz="4800" dirty="0" err="1"/>
              <a:t>powerpoint</a:t>
            </a:r>
            <a:endParaRPr lang="en-GB" sz="4800" dirty="0"/>
          </a:p>
          <a:p>
            <a:pPr marL="0" indent="0">
              <a:buNone/>
            </a:pPr>
            <a:r>
              <a:rPr lang="en-GB" sz="4800" dirty="0"/>
              <a:t>				</a:t>
            </a:r>
          </a:p>
          <a:p>
            <a:pPr marL="0" indent="0">
              <a:buNone/>
            </a:pPr>
            <a:endParaRPr lang="en-GB" sz="4800" dirty="0"/>
          </a:p>
        </p:txBody>
      </p:sp>
      <p:sp>
        <p:nvSpPr>
          <p:cNvPr id="2" name="Title 1">
            <a:extLst>
              <a:ext uri="{FF2B5EF4-FFF2-40B4-BE49-F238E27FC236}">
                <a16:creationId xmlns:a16="http://schemas.microsoft.com/office/drawing/2014/main" id="{0CDD771C-472E-E74A-9F87-9E27FB86AA4F}"/>
              </a:ext>
            </a:extLst>
          </p:cNvPr>
          <p:cNvSpPr>
            <a:spLocks noGrp="1"/>
          </p:cNvSpPr>
          <p:nvPr>
            <p:ph type="title"/>
          </p:nvPr>
        </p:nvSpPr>
        <p:spPr/>
        <p:txBody>
          <a:bodyPr/>
          <a:lstStyle/>
          <a:p>
            <a:r>
              <a:rPr lang="en-GB" dirty="0"/>
              <a:t>This is a test of the compatibility between</a:t>
            </a:r>
          </a:p>
        </p:txBody>
      </p:sp>
      <p:sp>
        <p:nvSpPr>
          <p:cNvPr id="5" name="TextBox 4">
            <a:extLst>
              <a:ext uri="{FF2B5EF4-FFF2-40B4-BE49-F238E27FC236}">
                <a16:creationId xmlns:a16="http://schemas.microsoft.com/office/drawing/2014/main" id="{B7D9D10F-EC0B-3743-B603-06D835552CCA}"/>
              </a:ext>
            </a:extLst>
          </p:cNvPr>
          <p:cNvSpPr txBox="1"/>
          <p:nvPr/>
        </p:nvSpPr>
        <p:spPr>
          <a:xfrm>
            <a:off x="2223655" y="4042064"/>
            <a:ext cx="1101436" cy="369332"/>
          </a:xfrm>
          <a:prstGeom prst="rect">
            <a:avLst/>
          </a:prstGeom>
          <a:noFill/>
        </p:spPr>
        <p:txBody>
          <a:bodyPr wrap="square" rtlCol="0">
            <a:spAutoFit/>
          </a:bodyPr>
          <a:lstStyle/>
          <a:p>
            <a:endParaRPr lang="en-GB" dirty="0">
              <a:solidFill>
                <a:srgbClr val="0070C0"/>
              </a:solidFill>
            </a:endParaRPr>
          </a:p>
        </p:txBody>
      </p:sp>
    </p:spTree>
    <p:custDataLst>
      <p:tags r:id="rId1"/>
    </p:custDataLst>
    <p:extLst>
      <p:ext uri="{BB962C8B-B14F-4D97-AF65-F5344CB8AC3E}">
        <p14:creationId xmlns:p14="http://schemas.microsoft.com/office/powerpoint/2010/main" val="4220854675"/>
      </p:ext>
    </p:extLst>
  </p:cSld>
  <p:clrMapOvr>
    <a:masterClrMapping/>
  </p:clrMapOvr>
  <mc:AlternateContent xmlns:mc="http://schemas.openxmlformats.org/markup-compatibility/2006" xmlns:p14="http://schemas.microsoft.com/office/powerpoint/2010/main">
    <mc:Choice Requires="p14">
      <p:transition spd="slow" p14:dur="2000" advClick="0" advTm="19168"/>
    </mc:Choice>
    <mc:Fallback xmlns="">
      <p:transition spd="slow" advClick="0" advTm="191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linds(horizontal)">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blinds(horizontal)">
                                      <p:cBhvr>
                                        <p:cTn id="33" dur="500"/>
                                        <p:tgtEl>
                                          <p:spTgt spid="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blinds(horizontal)">
                                      <p:cBhvr>
                                        <p:cTn id="38" dur="5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grpId="0" nodeType="clickEffect">
                                  <p:stCondLst>
                                    <p:cond delay="0"/>
                                  </p:stCondLst>
                                  <p:childTnLst>
                                    <p:animRot by="21600000">
                                      <p:cBhvr>
                                        <p:cTn id="42" dur="2000" fill="hold"/>
                                        <p:tgtEl>
                                          <p:spTgt spid="2"/>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6" presetClass="emph" presetSubtype="0" fill="hold" nodeType="clickEffect">
                                  <p:stCondLst>
                                    <p:cond delay="0"/>
                                  </p:stCondLst>
                                  <p:childTnLst>
                                    <p:animScale>
                                      <p:cBhvr>
                                        <p:cTn id="46" dur="2000" fill="hold"/>
                                        <p:tgtEl>
                                          <p:spTgt spid="3">
                                            <p:txEl>
                                              <p:pRg st="4" end="4"/>
                                            </p:txEl>
                                          </p:spTgt>
                                        </p:tgtEl>
                                      </p:cBhvr>
                                      <p:by x="150000" y="150000"/>
                                    </p:animScale>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nodeType="clickEffect">
                                  <p:stCondLst>
                                    <p:cond delay="0"/>
                                  </p:stCondLst>
                                  <p:childTnLst>
                                    <p:animScale>
                                      <p:cBhvr>
                                        <p:cTn id="50" dur="2000" fill="hold"/>
                                        <p:tgtEl>
                                          <p:spTgt spid="3">
                                            <p:txEl>
                                              <p:pRg st="0" end="0"/>
                                            </p:txEl>
                                          </p:spTgt>
                                        </p:tgtEl>
                                      </p:cBhvr>
                                      <p:by x="150000" y="150000"/>
                                    </p:animScale>
                                  </p:childTnLst>
                                </p:cTn>
                              </p:par>
                            </p:childTnLst>
                          </p:cTn>
                        </p:par>
                      </p:childTnLst>
                    </p:cTn>
                  </p:par>
                  <p:par>
                    <p:cTn id="51" fill="hold">
                      <p:stCondLst>
                        <p:cond delay="indefinite"/>
                      </p:stCondLst>
                      <p:childTnLst>
                        <p:par>
                          <p:cTn id="52" fill="hold">
                            <p:stCondLst>
                              <p:cond delay="0"/>
                            </p:stCondLst>
                            <p:childTnLst>
                              <p:par>
                                <p:cTn id="53" presetID="6" presetClass="emph" presetSubtype="0" fill="hold" nodeType="clickEffect">
                                  <p:stCondLst>
                                    <p:cond delay="0"/>
                                  </p:stCondLst>
                                  <p:childTnLst>
                                    <p:animScale>
                                      <p:cBhvr>
                                        <p:cTn id="54" dur="2000" fill="hold"/>
                                        <p:tgtEl>
                                          <p:spTgt spid="3">
                                            <p:txEl>
                                              <p:pRg st="3" end="3"/>
                                            </p:txEl>
                                          </p:spTgt>
                                        </p:tgtEl>
                                      </p:cBhvr>
                                      <p:by x="150000" y="150000"/>
                                    </p:animScale>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3">
                                            <p:txEl>
                                              <p:pRg st="0" end="0"/>
                                            </p:txEl>
                                          </p:spTgt>
                                        </p:tgtEl>
                                        <p:attrNameLst>
                                          <p:attrName>style.visibility</p:attrName>
                                        </p:attrNameLst>
                                      </p:cBhvr>
                                      <p:to>
                                        <p:strVal val="visible"/>
                                      </p:to>
                                    </p:set>
                                    <p:animEffect transition="in" filter="checkerboard(across)">
                                      <p:cBhvr>
                                        <p:cTn id="59" dur="500"/>
                                        <p:tgtEl>
                                          <p:spTgt spid="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animEffect transition="in" filter="checkerboard(across)">
                                      <p:cBhvr>
                                        <p:cTn id="64" dur="500"/>
                                        <p:tgtEl>
                                          <p:spTgt spid="3">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grpId="0" nodeType="clickEffect">
                                  <p:stCondLst>
                                    <p:cond delay="0"/>
                                  </p:stCondLst>
                                  <p:childTnLst>
                                    <p:set>
                                      <p:cBhvr>
                                        <p:cTn id="68" dur="1" fill="hold">
                                          <p:stCondLst>
                                            <p:cond delay="0"/>
                                          </p:stCondLst>
                                        </p:cTn>
                                        <p:tgtEl>
                                          <p:spTgt spid="3">
                                            <p:txEl>
                                              <p:pRg st="4" end="4"/>
                                            </p:txEl>
                                          </p:spTgt>
                                        </p:tgtEl>
                                        <p:attrNameLst>
                                          <p:attrName>style.visibility</p:attrName>
                                        </p:attrNameLst>
                                      </p:cBhvr>
                                      <p:to>
                                        <p:strVal val="visible"/>
                                      </p:to>
                                    </p:set>
                                    <p:animEffect transition="in" filter="checkerboard(across)">
                                      <p:cBhvr>
                                        <p:cTn id="69" dur="500"/>
                                        <p:tgtEl>
                                          <p:spTgt spid="3">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6" presetClass="emph" presetSubtype="0" fill="hold" nodeType="clickEffect">
                                  <p:stCondLst>
                                    <p:cond delay="0"/>
                                  </p:stCondLst>
                                  <p:childTnLst>
                                    <p:animScale>
                                      <p:cBhvr>
                                        <p:cTn id="73" dur="2000" fill="hold"/>
                                        <p:tgtEl>
                                          <p:spTgt spid="3">
                                            <p:txEl>
                                              <p:pRg st="4" end="4"/>
                                            </p:txEl>
                                          </p:spTgt>
                                        </p:tgtEl>
                                      </p:cBhvr>
                                      <p:by x="150000" y="150000"/>
                                    </p:animScale>
                                  </p:childTnLst>
                                </p:cTn>
                              </p:par>
                            </p:childTnLst>
                          </p:cTn>
                        </p:par>
                      </p:childTnLst>
                    </p:cTn>
                  </p:par>
                  <p:par>
                    <p:cTn id="74" fill="hold">
                      <p:stCondLst>
                        <p:cond delay="indefinite"/>
                      </p:stCondLst>
                      <p:childTnLst>
                        <p:par>
                          <p:cTn id="75" fill="hold">
                            <p:stCondLst>
                              <p:cond delay="0"/>
                            </p:stCondLst>
                            <p:childTnLst>
                              <p:par>
                                <p:cTn id="76" presetID="6" presetClass="emph" presetSubtype="0" fill="hold" nodeType="clickEffect">
                                  <p:stCondLst>
                                    <p:cond delay="0"/>
                                  </p:stCondLst>
                                  <p:childTnLst>
                                    <p:animScale>
                                      <p:cBhvr>
                                        <p:cTn id="77" dur="2000" fill="hold"/>
                                        <p:tgtEl>
                                          <p:spTgt spid="3">
                                            <p:txEl>
                                              <p:pRg st="0" end="0"/>
                                            </p:txEl>
                                          </p:spTgt>
                                        </p:tgtEl>
                                      </p:cBhvr>
                                      <p:by x="150000" y="150000"/>
                                    </p:animScale>
                                  </p:childTnLst>
                                </p:cTn>
                              </p:par>
                            </p:childTnLst>
                          </p:cTn>
                        </p:par>
                      </p:childTnLst>
                    </p:cTn>
                  </p:par>
                  <p:par>
                    <p:cTn id="78" fill="hold">
                      <p:stCondLst>
                        <p:cond delay="indefinite"/>
                      </p:stCondLst>
                      <p:childTnLst>
                        <p:par>
                          <p:cTn id="79" fill="hold">
                            <p:stCondLst>
                              <p:cond delay="0"/>
                            </p:stCondLst>
                            <p:childTnLst>
                              <p:par>
                                <p:cTn id="80" presetID="6" presetClass="emph" presetSubtype="0" fill="hold" nodeType="clickEffect">
                                  <p:stCondLst>
                                    <p:cond delay="0"/>
                                  </p:stCondLst>
                                  <p:childTnLst>
                                    <p:animScale>
                                      <p:cBhvr>
                                        <p:cTn id="81"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Freeform: Shape 1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3DFEDC55-2988-9640-A038-77442F6A4BF3}"/>
              </a:ext>
            </a:extLst>
          </p:cNvPr>
          <p:cNvSpPr>
            <a:spLocks noGrp="1"/>
          </p:cNvSpPr>
          <p:nvPr>
            <p:ph type="subTitle" idx="1"/>
          </p:nvPr>
        </p:nvSpPr>
        <p:spPr>
          <a:xfrm>
            <a:off x="477980" y="4872922"/>
            <a:ext cx="4118733" cy="1208141"/>
          </a:xfrm>
        </p:spPr>
        <p:txBody>
          <a:bodyPr>
            <a:normAutofit fontScale="85000" lnSpcReduction="20000"/>
          </a:bodyPr>
          <a:lstStyle/>
          <a:p>
            <a:r>
              <a:rPr lang="en-GB" sz="2000" dirty="0"/>
              <a:t>A selection from the many options available dependant on</a:t>
            </a:r>
          </a:p>
          <a:p>
            <a:r>
              <a:rPr lang="en-GB" sz="2000" dirty="0"/>
              <a:t>What you're trying to do and with whom</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25A4515-FF4D-5240-8086-2A9CFE44196F}"/>
              </a:ext>
            </a:extLst>
          </p:cNvPr>
          <p:cNvPicPr>
            <a:picLocks noChangeAspect="1"/>
          </p:cNvPicPr>
          <p:nvPr/>
        </p:nvPicPr>
        <p:blipFill>
          <a:blip r:embed="rId4"/>
          <a:stretch>
            <a:fillRect/>
          </a:stretch>
        </p:blipFill>
        <p:spPr>
          <a:xfrm>
            <a:off x="8022070" y="708292"/>
            <a:ext cx="3300504" cy="5455380"/>
          </a:xfrm>
          <a:prstGeom prst="rect">
            <a:avLst/>
          </a:prstGeom>
        </p:spPr>
      </p:pic>
      <p:sp>
        <p:nvSpPr>
          <p:cNvPr id="5" name="TextBox 4">
            <a:extLst>
              <a:ext uri="{FF2B5EF4-FFF2-40B4-BE49-F238E27FC236}">
                <a16:creationId xmlns:a16="http://schemas.microsoft.com/office/drawing/2014/main" id="{F8F26C40-D065-884B-A465-8FBFE0F41D68}"/>
              </a:ext>
            </a:extLst>
          </p:cNvPr>
          <p:cNvSpPr txBox="1"/>
          <p:nvPr/>
        </p:nvSpPr>
        <p:spPr>
          <a:xfrm>
            <a:off x="573353" y="1050324"/>
            <a:ext cx="5270856" cy="2646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2000" b="1" dirty="0"/>
              <a:t>SOCIAL MEDIA:</a:t>
            </a:r>
          </a:p>
          <a:p>
            <a:endParaRPr lang="en-GB" sz="2000" b="1" dirty="0"/>
          </a:p>
          <a:p>
            <a:pPr marL="285750" indent="-285750">
              <a:buFont typeface="Arial" panose="020B0604020202020204" pitchFamily="34" charset="0"/>
              <a:buChar char="•"/>
            </a:pPr>
            <a:r>
              <a:rPr lang="en-GB" dirty="0"/>
              <a:t>THIS IS THE MOST INTERACTIVE AGE EVER</a:t>
            </a:r>
          </a:p>
          <a:p>
            <a:pPr marL="285750" indent="-285750">
              <a:buFont typeface="Arial" panose="020B0604020202020204" pitchFamily="34" charset="0"/>
              <a:buChar char="•"/>
            </a:pPr>
            <a:r>
              <a:rPr lang="en-GB" dirty="0"/>
              <a:t>THE FASTEST WAY TO GET A MESSAGE OUT FROM THE CENTRE</a:t>
            </a:r>
          </a:p>
          <a:p>
            <a:pPr marL="285750" indent="-285750">
              <a:buFont typeface="Arial" panose="020B0604020202020204" pitchFamily="34" charset="0"/>
              <a:buChar char="•"/>
            </a:pPr>
            <a:r>
              <a:rPr lang="en-GB" dirty="0"/>
              <a:t>INPUT FROM ANYWHERE TO ANYWHERE</a:t>
            </a:r>
          </a:p>
          <a:p>
            <a:pPr marL="285750" indent="-285750">
              <a:buFont typeface="Arial" panose="020B0604020202020204" pitchFamily="34" charset="0"/>
              <a:buChar char="•"/>
            </a:pPr>
            <a:r>
              <a:rPr lang="en-GB" dirty="0"/>
              <a:t>CAN BE ASSOCIATED WITH FILE FOLDERS SD CARDS DATA, VOICE, VIDEO, WEB LINKS</a:t>
            </a:r>
          </a:p>
          <a:p>
            <a:pPr marL="285750" indent="-285750">
              <a:buFont typeface="Arial" panose="020B0604020202020204" pitchFamily="34" charset="0"/>
              <a:buChar char="•"/>
            </a:pPr>
            <a:endParaRPr lang="en-GB" dirty="0"/>
          </a:p>
        </p:txBody>
      </p:sp>
      <p:sp>
        <p:nvSpPr>
          <p:cNvPr id="6" name="TextBox 5">
            <a:extLst>
              <a:ext uri="{FF2B5EF4-FFF2-40B4-BE49-F238E27FC236}">
                <a16:creationId xmlns:a16="http://schemas.microsoft.com/office/drawing/2014/main" id="{809901B0-7063-3440-89B8-140F29D495D8}"/>
              </a:ext>
            </a:extLst>
          </p:cNvPr>
          <p:cNvSpPr txBox="1"/>
          <p:nvPr/>
        </p:nvSpPr>
        <p:spPr>
          <a:xfrm>
            <a:off x="5953761" y="955626"/>
            <a:ext cx="2068309" cy="5078313"/>
          </a:xfrm>
          <a:prstGeom prst="rect">
            <a:avLst/>
          </a:prstGeom>
          <a:noFill/>
        </p:spPr>
        <p:txBody>
          <a:bodyPr wrap="square" rtlCol="0">
            <a:spAutoFit/>
          </a:bodyPr>
          <a:lstStyle/>
          <a:p>
            <a:r>
              <a:rPr lang="en-GB" b="1" dirty="0"/>
              <a:t>Number of users</a:t>
            </a:r>
          </a:p>
          <a:p>
            <a:r>
              <a:rPr lang="en-GB" dirty="0">
                <a:solidFill>
                  <a:srgbClr val="00B0F0"/>
                </a:solidFill>
              </a:rPr>
              <a:t>2,600,000,000</a:t>
            </a:r>
          </a:p>
          <a:p>
            <a:endParaRPr lang="en-GB" dirty="0"/>
          </a:p>
          <a:p>
            <a:r>
              <a:rPr lang="en-GB" dirty="0"/>
              <a:t>   </a:t>
            </a:r>
          </a:p>
          <a:p>
            <a:r>
              <a:rPr lang="en-GB" dirty="0"/>
              <a:t> 336,000,000</a:t>
            </a:r>
          </a:p>
          <a:p>
            <a:endParaRPr lang="en-GB" dirty="0"/>
          </a:p>
          <a:p>
            <a:endParaRPr lang="en-GB" dirty="0"/>
          </a:p>
          <a:p>
            <a:r>
              <a:rPr lang="en-GB" dirty="0">
                <a:solidFill>
                  <a:srgbClr val="00B0F0"/>
                </a:solidFill>
              </a:rPr>
              <a:t>1,000,000,000</a:t>
            </a:r>
          </a:p>
          <a:p>
            <a:endParaRPr lang="en-GB" dirty="0">
              <a:solidFill>
                <a:srgbClr val="00B0F0"/>
              </a:solidFill>
            </a:endParaRPr>
          </a:p>
          <a:p>
            <a:endParaRPr lang="en-GB" dirty="0">
              <a:solidFill>
                <a:srgbClr val="00B0F0"/>
              </a:solidFill>
            </a:endParaRPr>
          </a:p>
          <a:p>
            <a:r>
              <a:rPr lang="en-GB" dirty="0">
                <a:solidFill>
                  <a:srgbClr val="00B0F0"/>
                </a:solidFill>
              </a:rPr>
              <a:t>1,500,000,000</a:t>
            </a:r>
          </a:p>
          <a:p>
            <a:r>
              <a:rPr lang="en-GB" dirty="0"/>
              <a:t> </a:t>
            </a:r>
          </a:p>
          <a:p>
            <a:endParaRPr lang="en-GB" dirty="0"/>
          </a:p>
          <a:p>
            <a:r>
              <a:rPr lang="en-GB" dirty="0"/>
              <a:t>322,000,000                    </a:t>
            </a:r>
          </a:p>
          <a:p>
            <a:r>
              <a:rPr lang="en-GB" dirty="0"/>
              <a:t>  </a:t>
            </a:r>
          </a:p>
          <a:p>
            <a:r>
              <a:rPr lang="en-GB" dirty="0"/>
              <a:t> </a:t>
            </a:r>
          </a:p>
          <a:p>
            <a:r>
              <a:rPr lang="en-GB" dirty="0">
                <a:solidFill>
                  <a:srgbClr val="0070C0"/>
                </a:solidFill>
              </a:rPr>
              <a:t>2,000,000,000</a:t>
            </a:r>
          </a:p>
          <a:p>
            <a:endParaRPr lang="en-GB" dirty="0"/>
          </a:p>
        </p:txBody>
      </p:sp>
      <p:sp>
        <p:nvSpPr>
          <p:cNvPr id="7" name="Rectangle 6">
            <a:extLst>
              <a:ext uri="{FF2B5EF4-FFF2-40B4-BE49-F238E27FC236}">
                <a16:creationId xmlns:a16="http://schemas.microsoft.com/office/drawing/2014/main" id="{64A73DDB-6105-8D4D-9C10-C61C335A1751}"/>
              </a:ext>
            </a:extLst>
          </p:cNvPr>
          <p:cNvSpPr/>
          <p:nvPr/>
        </p:nvSpPr>
        <p:spPr>
          <a:xfrm>
            <a:off x="8022069" y="5367908"/>
            <a:ext cx="4013411" cy="9133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dirty="0">
              <a:solidFill>
                <a:srgbClr val="0070C0"/>
              </a:solidFill>
            </a:endParaRPr>
          </a:p>
          <a:p>
            <a:pPr algn="ctr"/>
            <a:endParaRPr lang="en-GB" b="1" dirty="0">
              <a:solidFill>
                <a:srgbClr val="0070C0"/>
              </a:solidFill>
            </a:endParaRPr>
          </a:p>
          <a:p>
            <a:pPr algn="ctr"/>
            <a:r>
              <a:rPr lang="en-GB" b="1" dirty="0">
                <a:solidFill>
                  <a:srgbClr val="0070C0"/>
                </a:solidFill>
              </a:rPr>
              <a:t>FACEBOOK MESSENGER</a:t>
            </a:r>
          </a:p>
          <a:p>
            <a:r>
              <a:rPr lang="en-GB" dirty="0"/>
              <a:t>FIGURES IN BLUE ARE OWNED     	BY FACEBOOK INC.</a:t>
            </a:r>
          </a:p>
          <a:p>
            <a:pPr algn="ctr"/>
            <a:endParaRPr lang="en-GB" b="1" dirty="0">
              <a:solidFill>
                <a:srgbClr val="0070C0"/>
              </a:solidFill>
            </a:endParaRPr>
          </a:p>
        </p:txBody>
      </p:sp>
      <p:pic>
        <p:nvPicPr>
          <p:cNvPr id="8" name="Audio 7">
            <a:hlinkClick r:id="" action="ppaction://media"/>
            <a:extLst>
              <a:ext uri="{FF2B5EF4-FFF2-40B4-BE49-F238E27FC236}">
                <a16:creationId xmlns:a16="http://schemas.microsoft.com/office/drawing/2014/main" id="{19857697-8BDE-174B-87EB-64D33A03E1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267055123"/>
      </p:ext>
    </p:extLst>
  </p:cSld>
  <p:clrMapOvr>
    <a:masterClrMapping/>
  </p:clrMapOvr>
  <mc:AlternateContent xmlns:mc="http://schemas.openxmlformats.org/markup-compatibility/2006" xmlns:p14="http://schemas.microsoft.com/office/powerpoint/2010/main">
    <mc:Choice Requires="p14">
      <p:transition spd="slow" p14:dur="2000" advClick="0" advTm="13301"/>
    </mc:Choice>
    <mc:Fallback xmlns="">
      <p:transition spd="slow" advClick="0" advTm="13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0C1D31E-5A7A-8244-93F6-0AC9E380621D}"/>
              </a:ext>
            </a:extLst>
          </p:cNvPr>
          <p:cNvSpPr>
            <a:spLocks noGrp="1"/>
          </p:cNvSpPr>
          <p:nvPr>
            <p:ph type="body" idx="1"/>
          </p:nvPr>
        </p:nvSpPr>
        <p:spPr/>
        <p:txBody>
          <a:bodyPr/>
          <a:lstStyle/>
          <a:p>
            <a:r>
              <a:rPr lang="en-GB" dirty="0"/>
              <a:t>			FACEBOOK                       MESSENGER</a:t>
            </a:r>
          </a:p>
        </p:txBody>
      </p:sp>
      <p:pic>
        <p:nvPicPr>
          <p:cNvPr id="4" name="Picture 3">
            <a:extLst>
              <a:ext uri="{FF2B5EF4-FFF2-40B4-BE49-F238E27FC236}">
                <a16:creationId xmlns:a16="http://schemas.microsoft.com/office/drawing/2014/main" id="{BC861B29-D628-194E-BB5C-4169DBE3997D}"/>
              </a:ext>
            </a:extLst>
          </p:cNvPr>
          <p:cNvPicPr>
            <a:picLocks noChangeAspect="1"/>
          </p:cNvPicPr>
          <p:nvPr/>
        </p:nvPicPr>
        <p:blipFill>
          <a:blip r:embed="rId4"/>
          <a:stretch>
            <a:fillRect/>
          </a:stretch>
        </p:blipFill>
        <p:spPr>
          <a:xfrm>
            <a:off x="3436176" y="640081"/>
            <a:ext cx="5319647" cy="4228482"/>
          </a:xfrm>
          <a:prstGeom prst="rect">
            <a:avLst/>
          </a:prstGeom>
        </p:spPr>
      </p:pic>
      <p:sp>
        <p:nvSpPr>
          <p:cNvPr id="6" name="Title 5">
            <a:extLst>
              <a:ext uri="{FF2B5EF4-FFF2-40B4-BE49-F238E27FC236}">
                <a16:creationId xmlns:a16="http://schemas.microsoft.com/office/drawing/2014/main" id="{E942566D-708E-374A-B1A6-D43927D9461C}"/>
              </a:ext>
            </a:extLst>
          </p:cNvPr>
          <p:cNvSpPr>
            <a:spLocks noGrp="1"/>
          </p:cNvSpPr>
          <p:nvPr>
            <p:ph type="title"/>
          </p:nvPr>
        </p:nvSpPr>
        <p:spPr/>
        <p:txBody>
          <a:bodyPr>
            <a:normAutofit/>
          </a:bodyPr>
          <a:lstStyle/>
          <a:p>
            <a:r>
              <a:rPr lang="en-GB" sz="3600" dirty="0"/>
              <a:t> Two billion							TEXT:</a:t>
            </a:r>
            <a:br>
              <a:rPr lang="en-GB" sz="3600" dirty="0"/>
            </a:br>
            <a:r>
              <a:rPr lang="en-GB" sz="3600" dirty="0"/>
              <a:t>     users								VOICE:</a:t>
            </a:r>
            <a:br>
              <a:rPr lang="en-GB" sz="3600" dirty="0"/>
            </a:br>
            <a:r>
              <a:rPr lang="en-GB" sz="3600" dirty="0"/>
              <a:t>									VIDEO:</a:t>
            </a:r>
            <a:br>
              <a:rPr lang="en-GB" sz="3600" dirty="0"/>
            </a:br>
            <a:r>
              <a:rPr lang="en-GB" sz="3600" dirty="0"/>
              <a:t>Two billion							PHOTO:</a:t>
            </a:r>
            <a:br>
              <a:rPr lang="en-GB" sz="3600" dirty="0"/>
            </a:br>
            <a:r>
              <a:rPr lang="en-GB" sz="3600" dirty="0"/>
              <a:t>messages							DOCS: </a:t>
            </a:r>
            <a:br>
              <a:rPr lang="en-GB" sz="3600" dirty="0"/>
            </a:br>
            <a:r>
              <a:rPr lang="en-GB" sz="3600" dirty="0"/>
              <a:t>per month</a:t>
            </a:r>
          </a:p>
        </p:txBody>
      </p:sp>
      <p:pic>
        <p:nvPicPr>
          <p:cNvPr id="8" name="Picture 7" descr="A picture containing drawing&#10;&#10;Description automatically generated">
            <a:extLst>
              <a:ext uri="{FF2B5EF4-FFF2-40B4-BE49-F238E27FC236}">
                <a16:creationId xmlns:a16="http://schemas.microsoft.com/office/drawing/2014/main" id="{7AC2D332-AAE5-BA49-8781-7A39C2EA01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3258" y="4861846"/>
            <a:ext cx="1081045" cy="921733"/>
          </a:xfrm>
          <a:prstGeom prst="rect">
            <a:avLst/>
          </a:prstGeom>
        </p:spPr>
      </p:pic>
      <p:pic>
        <p:nvPicPr>
          <p:cNvPr id="9" name="Audio 8">
            <a:hlinkClick r:id="" action="ppaction://media"/>
            <a:extLst>
              <a:ext uri="{FF2B5EF4-FFF2-40B4-BE49-F238E27FC236}">
                <a16:creationId xmlns:a16="http://schemas.microsoft.com/office/drawing/2014/main" id="{D97D75FB-D83A-6C4D-AFF3-7DB3F9FBF8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02636331"/>
      </p:ext>
    </p:extLst>
  </p:cSld>
  <p:clrMapOvr>
    <a:masterClrMapping/>
  </p:clrMapOvr>
  <mc:AlternateContent xmlns:mc="http://schemas.openxmlformats.org/markup-compatibility/2006" xmlns:p14="http://schemas.microsoft.com/office/powerpoint/2010/main">
    <mc:Choice Requires="p14">
      <p:transition spd="slow" p14:dur="2000" advClick="0" advTm="8870"/>
    </mc:Choice>
    <mc:Fallback xmlns="">
      <p:transition spd="slow" advClick="0" advTm="8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D222-F24F-2849-A0BB-02E4CE4C81C5}"/>
              </a:ext>
            </a:extLst>
          </p:cNvPr>
          <p:cNvSpPr>
            <a:spLocks noGrp="1"/>
          </p:cNvSpPr>
          <p:nvPr>
            <p:ph type="title"/>
          </p:nvPr>
        </p:nvSpPr>
        <p:spPr>
          <a:xfrm>
            <a:off x="1115568" y="685800"/>
            <a:ext cx="10168128" cy="1042416"/>
          </a:xfrm>
        </p:spPr>
        <p:txBody>
          <a:bodyPr>
            <a:normAutofit fontScale="90000"/>
          </a:bodyPr>
          <a:lstStyle/>
          <a:p>
            <a:br>
              <a:rPr lang="en-GB" dirty="0"/>
            </a:br>
            <a:r>
              <a:rPr lang="en-GB" dirty="0"/>
              <a:t>DATA COLLECTION: FACEBOOK T &amp; Cs.          </a:t>
            </a:r>
            <a:r>
              <a:rPr lang="en-GB" dirty="0">
                <a:solidFill>
                  <a:srgbClr val="121212"/>
                </a:solidFill>
                <a:latin typeface="Guardian Text Egyptian Web"/>
              </a:rPr>
              <a:t>“</a:t>
            </a:r>
            <a:r>
              <a:rPr lang="en-GB" sz="3100" dirty="0">
                <a:solidFill>
                  <a:srgbClr val="121212"/>
                </a:solidFill>
                <a:latin typeface="Guardian Text Egyptian Web"/>
              </a:rPr>
              <a:t>We can analyse your app, website, content, and data for any purpose, including commercial.” </a:t>
            </a:r>
            <a:br>
              <a:rPr lang="en-GB" dirty="0"/>
            </a:br>
            <a:endParaRPr lang="en-GB" dirty="0"/>
          </a:p>
        </p:txBody>
      </p:sp>
      <p:sp>
        <p:nvSpPr>
          <p:cNvPr id="3" name="Text Placeholder 2">
            <a:extLst>
              <a:ext uri="{FF2B5EF4-FFF2-40B4-BE49-F238E27FC236}">
                <a16:creationId xmlns:a16="http://schemas.microsoft.com/office/drawing/2014/main" id="{17C0C19A-0838-D448-AF26-C686CFD9FB25}"/>
              </a:ext>
            </a:extLst>
          </p:cNvPr>
          <p:cNvSpPr>
            <a:spLocks noGrp="1"/>
          </p:cNvSpPr>
          <p:nvPr>
            <p:ph type="body" idx="1"/>
          </p:nvPr>
        </p:nvSpPr>
        <p:spPr>
          <a:xfrm>
            <a:off x="741405" y="2372650"/>
            <a:ext cx="5311923" cy="823912"/>
          </a:xfrm>
        </p:spPr>
        <p:txBody>
          <a:bodyPr>
            <a:normAutofit/>
          </a:bodyPr>
          <a:lstStyle/>
          <a:p>
            <a:r>
              <a:rPr lang="en-GB" dirty="0"/>
              <a:t>BEFORE MARCH 25</a:t>
            </a:r>
            <a:r>
              <a:rPr lang="en-GB" baseline="30000" dirty="0"/>
              <a:t>TH</a:t>
            </a:r>
            <a:r>
              <a:rPr lang="en-GB" dirty="0"/>
              <a:t> </a:t>
            </a:r>
          </a:p>
        </p:txBody>
      </p:sp>
      <p:sp>
        <p:nvSpPr>
          <p:cNvPr id="4" name="Content Placeholder 3">
            <a:extLst>
              <a:ext uri="{FF2B5EF4-FFF2-40B4-BE49-F238E27FC236}">
                <a16:creationId xmlns:a16="http://schemas.microsoft.com/office/drawing/2014/main" id="{634CB72F-4B67-284B-BB3F-EF776252C618}"/>
              </a:ext>
            </a:extLst>
          </p:cNvPr>
          <p:cNvSpPr>
            <a:spLocks noGrp="1"/>
          </p:cNvSpPr>
          <p:nvPr>
            <p:ph sz="half" idx="2"/>
          </p:nvPr>
        </p:nvSpPr>
        <p:spPr>
          <a:xfrm>
            <a:off x="444843" y="3203688"/>
            <a:ext cx="5608485" cy="2968512"/>
          </a:xfrm>
        </p:spPr>
        <p:txBody>
          <a:bodyPr/>
          <a:lstStyle/>
          <a:p>
            <a:r>
              <a:rPr lang="en-GB" dirty="0"/>
              <a:t>ZOOM USER SENDS</a:t>
            </a:r>
          </a:p>
          <a:p>
            <a:r>
              <a:rPr lang="en-GB" dirty="0"/>
              <a:t>OPTION TO LOG ON WITH FACEBOOOK</a:t>
            </a:r>
          </a:p>
          <a:p>
            <a:r>
              <a:rPr lang="en-GB" dirty="0"/>
              <a:t>FACEBOOK EXTRACTS SENDER DETAILS , THEN PASSES MESSAGE TO ZOOM SERVER</a:t>
            </a:r>
          </a:p>
        </p:txBody>
      </p:sp>
      <p:sp>
        <p:nvSpPr>
          <p:cNvPr id="5" name="Text Placeholder 4">
            <a:extLst>
              <a:ext uri="{FF2B5EF4-FFF2-40B4-BE49-F238E27FC236}">
                <a16:creationId xmlns:a16="http://schemas.microsoft.com/office/drawing/2014/main" id="{6C723FBE-2A9D-D340-9B36-7484397DC467}"/>
              </a:ext>
            </a:extLst>
          </p:cNvPr>
          <p:cNvSpPr>
            <a:spLocks noGrp="1"/>
          </p:cNvSpPr>
          <p:nvPr>
            <p:ph type="body" sz="quarter" idx="3"/>
          </p:nvPr>
        </p:nvSpPr>
        <p:spPr/>
        <p:txBody>
          <a:bodyPr>
            <a:normAutofit/>
          </a:bodyPr>
          <a:lstStyle/>
          <a:p>
            <a:r>
              <a:rPr lang="en-GB" dirty="0"/>
              <a:t>SINCE MARCH 26</a:t>
            </a:r>
            <a:r>
              <a:rPr lang="en-GB" baseline="30000" dirty="0"/>
              <a:t>TH</a:t>
            </a:r>
            <a:endParaRPr lang="en-GB" dirty="0"/>
          </a:p>
        </p:txBody>
      </p:sp>
      <p:sp>
        <p:nvSpPr>
          <p:cNvPr id="6" name="Content Placeholder 5">
            <a:extLst>
              <a:ext uri="{FF2B5EF4-FFF2-40B4-BE49-F238E27FC236}">
                <a16:creationId xmlns:a16="http://schemas.microsoft.com/office/drawing/2014/main" id="{537EE3C5-F4B1-B746-822E-24D79A936D1F}"/>
              </a:ext>
            </a:extLst>
          </p:cNvPr>
          <p:cNvSpPr>
            <a:spLocks noGrp="1"/>
          </p:cNvSpPr>
          <p:nvPr>
            <p:ph sz="quarter" idx="4"/>
          </p:nvPr>
        </p:nvSpPr>
        <p:spPr/>
        <p:txBody>
          <a:bodyPr/>
          <a:lstStyle/>
          <a:p>
            <a:r>
              <a:rPr lang="en-GB" dirty="0"/>
              <a:t>ZOOM USER SENDS</a:t>
            </a:r>
          </a:p>
          <a:p>
            <a:r>
              <a:rPr lang="en-GB" dirty="0"/>
              <a:t>OPTION TO LOG ON WITH FACEBOOOK</a:t>
            </a:r>
          </a:p>
          <a:p>
            <a:r>
              <a:rPr lang="en-GB" dirty="0"/>
              <a:t>WHO PASSES IT DIRECT TO </a:t>
            </a:r>
          </a:p>
          <a:p>
            <a:r>
              <a:rPr lang="en-GB" dirty="0"/>
              <a:t>ZOOM SERVERS</a:t>
            </a:r>
          </a:p>
        </p:txBody>
      </p:sp>
      <p:sp>
        <p:nvSpPr>
          <p:cNvPr id="7" name="TextBox 6">
            <a:extLst>
              <a:ext uri="{FF2B5EF4-FFF2-40B4-BE49-F238E27FC236}">
                <a16:creationId xmlns:a16="http://schemas.microsoft.com/office/drawing/2014/main" id="{570558EF-5EA8-AA4F-9339-8F7963A0AA52}"/>
              </a:ext>
            </a:extLst>
          </p:cNvPr>
          <p:cNvSpPr txBox="1"/>
          <p:nvPr/>
        </p:nvSpPr>
        <p:spPr>
          <a:xfrm>
            <a:off x="2154525" y="5896488"/>
            <a:ext cx="6660291" cy="369332"/>
          </a:xfrm>
          <a:prstGeom prst="rect">
            <a:avLst/>
          </a:prstGeom>
          <a:noFill/>
        </p:spPr>
        <p:txBody>
          <a:bodyPr wrap="square" rtlCol="0">
            <a:spAutoFit/>
          </a:bodyPr>
          <a:lstStyle/>
          <a:p>
            <a:r>
              <a:rPr lang="en-GB" dirty="0"/>
              <a:t>ZOOM USES FACEBOOK’s SOFTWARE DEVELOPMENT KIT</a:t>
            </a:r>
          </a:p>
        </p:txBody>
      </p:sp>
      <p:pic>
        <p:nvPicPr>
          <p:cNvPr id="8" name="Audio 7">
            <a:hlinkClick r:id="" action="ppaction://media"/>
            <a:extLst>
              <a:ext uri="{FF2B5EF4-FFF2-40B4-BE49-F238E27FC236}">
                <a16:creationId xmlns:a16="http://schemas.microsoft.com/office/drawing/2014/main" id="{573D4DA7-F940-6E46-B130-ED6E634583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483075619"/>
      </p:ext>
    </p:extLst>
  </p:cSld>
  <p:clrMapOvr>
    <a:masterClrMapping/>
  </p:clrMapOvr>
  <mc:AlternateContent xmlns:mc="http://schemas.openxmlformats.org/markup-compatibility/2006" xmlns:p14="http://schemas.microsoft.com/office/powerpoint/2010/main">
    <mc:Choice Requires="p14">
      <p:transition spd="slow" p14:dur="2000" advClick="0" advTm="16690"/>
    </mc:Choice>
    <mc:Fallback xmlns="">
      <p:transition spd="slow" advClick="0" advTm="16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1C904D-5D5D-5545-B608-5F8EE13105EC}"/>
              </a:ext>
            </a:extLst>
          </p:cNvPr>
          <p:cNvPicPr>
            <a:picLocks noChangeAspect="1"/>
          </p:cNvPicPr>
          <p:nvPr/>
        </p:nvPicPr>
        <p:blipFill>
          <a:blip r:embed="rId4"/>
          <a:stretch>
            <a:fillRect/>
          </a:stretch>
        </p:blipFill>
        <p:spPr>
          <a:xfrm>
            <a:off x="642551" y="988541"/>
            <a:ext cx="9478319" cy="5460449"/>
          </a:xfrm>
          <a:prstGeom prst="rect">
            <a:avLst/>
          </a:prstGeom>
        </p:spPr>
      </p:pic>
      <p:sp>
        <p:nvSpPr>
          <p:cNvPr id="3" name="TextBox 2">
            <a:extLst>
              <a:ext uri="{FF2B5EF4-FFF2-40B4-BE49-F238E27FC236}">
                <a16:creationId xmlns:a16="http://schemas.microsoft.com/office/drawing/2014/main" id="{0E7A8114-3577-EE40-A533-9F550F1D32F0}"/>
              </a:ext>
            </a:extLst>
          </p:cNvPr>
          <p:cNvSpPr txBox="1"/>
          <p:nvPr/>
        </p:nvSpPr>
        <p:spPr>
          <a:xfrm>
            <a:off x="1099751" y="197708"/>
            <a:ext cx="6437871" cy="369332"/>
          </a:xfrm>
          <a:prstGeom prst="rect">
            <a:avLst/>
          </a:prstGeom>
          <a:noFill/>
        </p:spPr>
        <p:txBody>
          <a:bodyPr wrap="square" rtlCol="0">
            <a:spAutoFit/>
          </a:bodyPr>
          <a:lstStyle/>
          <a:p>
            <a:r>
              <a:rPr lang="en-GB" dirty="0"/>
              <a:t>STILL IF ITS GOOD ENOUGH FOR OUR CABINET ……</a:t>
            </a:r>
          </a:p>
        </p:txBody>
      </p:sp>
      <p:pic>
        <p:nvPicPr>
          <p:cNvPr id="4" name="Audio 3">
            <a:hlinkClick r:id="" action="ppaction://media"/>
            <a:extLst>
              <a:ext uri="{FF2B5EF4-FFF2-40B4-BE49-F238E27FC236}">
                <a16:creationId xmlns:a16="http://schemas.microsoft.com/office/drawing/2014/main" id="{932FCB05-6CDF-164A-8208-EB0DFB43EA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553574706"/>
      </p:ext>
    </p:extLst>
  </p:cSld>
  <p:clrMapOvr>
    <a:masterClrMapping/>
  </p:clrMapOvr>
  <mc:AlternateContent xmlns:mc="http://schemas.openxmlformats.org/markup-compatibility/2006" xmlns:p14="http://schemas.microsoft.com/office/powerpoint/2010/main">
    <mc:Choice Requires="p14">
      <p:transition spd="slow" p14:dur="2000" advClick="0" advTm="6108"/>
    </mc:Choice>
    <mc:Fallback xmlns="">
      <p:transition spd="slow" advClick="0" advTm="6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868680" y="1362456"/>
            <a:ext cx="3099816" cy="2980944"/>
          </a:xfrm>
        </p:spPr>
        <p:txBody>
          <a:bodyPr>
            <a:normAutofit fontScale="90000"/>
          </a:bodyPr>
          <a:lstStyle/>
          <a:p>
            <a:r>
              <a:rPr lang="en-GB" dirty="0"/>
              <a:t>Our leaders can communicate with thousands of us globally</a:t>
            </a:r>
            <a:br>
              <a:rPr lang="en-GB" dirty="0"/>
            </a:br>
            <a:r>
              <a:rPr lang="en-GB" dirty="0"/>
              <a:t>simultaneously .</a:t>
            </a:r>
            <a:br>
              <a:rPr lang="en-GB" dirty="0"/>
            </a:br>
            <a:br>
              <a:rPr lang="en-GB" dirty="0"/>
            </a:br>
            <a:r>
              <a:rPr lang="en-GB" dirty="0"/>
              <a:t>can have website and/ aa You tube video channel</a:t>
            </a:r>
          </a:p>
        </p:txBody>
      </p:sp>
      <p:pic>
        <p:nvPicPr>
          <p:cNvPr id="5" name="Content Placeholder 4">
            <a:extLst>
              <a:ext uri="{FF2B5EF4-FFF2-40B4-BE49-F238E27FC236}">
                <a16:creationId xmlns:a16="http://schemas.microsoft.com/office/drawing/2014/main" id="{206B7724-8FF5-1D47-BA91-1385F7769D2D}"/>
              </a:ext>
            </a:extLst>
          </p:cNvPr>
          <p:cNvPicPr>
            <a:picLocks noGrp="1" noChangeAspect="1"/>
          </p:cNvPicPr>
          <p:nvPr>
            <p:ph idx="1"/>
          </p:nvPr>
        </p:nvPicPr>
        <p:blipFill>
          <a:blip r:embed="rId4"/>
          <a:stretch>
            <a:fillRect/>
          </a:stretch>
        </p:blipFill>
        <p:spPr>
          <a:xfrm>
            <a:off x="4695647" y="1161535"/>
            <a:ext cx="7055718" cy="5028599"/>
          </a:xfrm>
          <a:prstGeom prst="rect">
            <a:avLst/>
          </a:prstGeom>
        </p:spPr>
      </p:pic>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868680" y="1050925"/>
            <a:ext cx="3099816" cy="5510513"/>
          </a:xfrm>
        </p:spPr>
        <p:txBody>
          <a:bodyPr/>
          <a:lstStyle/>
          <a:p>
            <a:endParaRPr lang="en-GB" dirty="0"/>
          </a:p>
        </p:txBody>
      </p:sp>
      <p:pic>
        <p:nvPicPr>
          <p:cNvPr id="6" name="Audio 5">
            <a:hlinkClick r:id="" action="ppaction://media"/>
            <a:extLst>
              <a:ext uri="{FF2B5EF4-FFF2-40B4-BE49-F238E27FC236}">
                <a16:creationId xmlns:a16="http://schemas.microsoft.com/office/drawing/2014/main" id="{B244C252-9141-6C40-8FEC-0244BD2B88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
        <p:nvSpPr>
          <p:cNvPr id="8" name="Rectangle 7">
            <a:extLst>
              <a:ext uri="{FF2B5EF4-FFF2-40B4-BE49-F238E27FC236}">
                <a16:creationId xmlns:a16="http://schemas.microsoft.com/office/drawing/2014/main" id="{497B050D-8C98-BB49-956D-2AB0FB3775AF}"/>
              </a:ext>
            </a:extLst>
          </p:cNvPr>
          <p:cNvSpPr/>
          <p:nvPr/>
        </p:nvSpPr>
        <p:spPr>
          <a:xfrm>
            <a:off x="3293918" y="4810991"/>
            <a:ext cx="748146" cy="3221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or a</a:t>
            </a:r>
          </a:p>
        </p:txBody>
      </p:sp>
    </p:spTree>
    <p:extLst>
      <p:ext uri="{BB962C8B-B14F-4D97-AF65-F5344CB8AC3E}">
        <p14:creationId xmlns:p14="http://schemas.microsoft.com/office/powerpoint/2010/main" val="3122015047"/>
      </p:ext>
    </p:extLst>
  </p:cSld>
  <p:clrMapOvr>
    <a:masterClrMapping/>
  </p:clrMapOvr>
  <mc:AlternateContent xmlns:mc="http://schemas.openxmlformats.org/markup-compatibility/2006" xmlns:p14="http://schemas.microsoft.com/office/powerpoint/2010/main">
    <mc:Choice Requires="p14">
      <p:transition spd="slow" p14:dur="2000" advClick="0" advTm="8567"/>
    </mc:Choice>
    <mc:Fallback xmlns="">
      <p:transition spd="slow" advClick="0" advTm="8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picture containing person, outdoor, man, standing&#10;&#10;Description automatically generated">
            <a:extLst>
              <a:ext uri="{FF2B5EF4-FFF2-40B4-BE49-F238E27FC236}">
                <a16:creationId xmlns:a16="http://schemas.microsoft.com/office/drawing/2014/main" id="{AEBAEFBA-D4F6-E94B-9E76-607E4CC006B9}"/>
              </a:ext>
            </a:extLst>
          </p:cNvPr>
          <p:cNvPicPr>
            <a:picLocks noGrp="1" noChangeAspect="1"/>
          </p:cNvPicPr>
          <p:nvPr>
            <p:ph idx="1"/>
          </p:nvPr>
        </p:nvPicPr>
        <p:blipFill rotWithShape="1">
          <a:blip r:embed="rId4">
            <a:alphaModFix amt="40000"/>
            <a:extLst>
              <a:ext uri="{28A0092B-C50C-407E-A947-70E740481C1C}">
                <a14:useLocalDpi xmlns:a14="http://schemas.microsoft.com/office/drawing/2010/main" val="0"/>
              </a:ext>
            </a:extLst>
          </a:blip>
          <a:srcRect b="1316"/>
          <a:stretch/>
        </p:blipFill>
        <p:spPr>
          <a:xfrm>
            <a:off x="20" y="10"/>
            <a:ext cx="12191979" cy="6857990"/>
          </a:xfrm>
          <a:prstGeom prst="rect">
            <a:avLst/>
          </a:prstGeom>
        </p:spPr>
      </p:pic>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841249" y="941832"/>
            <a:ext cx="10506456" cy="2057400"/>
          </a:xfrm>
        </p:spPr>
        <p:txBody>
          <a:bodyPr vert="horz" lIns="91440" tIns="45720" rIns="91440" bIns="45720" rtlCol="0" anchor="b">
            <a:normAutofit/>
          </a:bodyPr>
          <a:lstStyle/>
          <a:p>
            <a:pPr>
              <a:lnSpc>
                <a:spcPct val="90000"/>
              </a:lnSpc>
            </a:pPr>
            <a:r>
              <a:rPr lang="en-US" sz="5000" dirty="0"/>
              <a:t>Or one to one</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841248" y="3502152"/>
            <a:ext cx="10749390" cy="2670048"/>
          </a:xfrm>
        </p:spPr>
        <p:txBody>
          <a:bodyPr vert="horz" lIns="91440" tIns="45720" rIns="91440" bIns="45720" rtlCol="0">
            <a:normAutofit/>
          </a:bodyPr>
          <a:lstStyle/>
          <a:p>
            <a:pPr indent="-228600">
              <a:buFont typeface="Arial" panose="020B0604020202020204" pitchFamily="34" charset="0"/>
              <a:buChar char="•"/>
            </a:pPr>
            <a:r>
              <a:rPr lang="en-US" sz="2000" dirty="0"/>
              <a:t>Prime Minister to a Labour voter who had voted Conservative for the 1</a:t>
            </a:r>
            <a:r>
              <a:rPr lang="en-US" sz="2000" baseline="30000" dirty="0"/>
              <a:t>st</a:t>
            </a:r>
            <a:r>
              <a:rPr lang="en-US" sz="2000" dirty="0"/>
              <a:t> time</a:t>
            </a:r>
          </a:p>
          <a:p>
            <a:pPr indent="-228600">
              <a:buFont typeface="Arial" panose="020B0604020202020204" pitchFamily="34" charset="0"/>
              <a:buChar char="•"/>
            </a:pPr>
            <a:r>
              <a:rPr lang="en-US" sz="2000" dirty="0"/>
              <a:t>He had wanted to say thank you to the Prime Minster for listening to the electorate</a:t>
            </a:r>
          </a:p>
          <a:p>
            <a:pPr indent="-228600">
              <a:buFont typeface="Arial" panose="020B0604020202020204" pitchFamily="34" charset="0"/>
              <a:buChar char="•"/>
            </a:pPr>
            <a:r>
              <a:rPr lang="en-US" sz="2000" dirty="0"/>
              <a:t> Boris happened to be in the same building and obliged</a:t>
            </a:r>
          </a:p>
          <a:p>
            <a:pPr indent="-228600">
              <a:buFont typeface="Arial" panose="020B0604020202020204" pitchFamily="34" charset="0"/>
              <a:buChar char="•"/>
            </a:pPr>
            <a:r>
              <a:rPr lang="en-US" sz="2000" dirty="0"/>
              <a:t>They appeared to be pleased to meet each other</a:t>
            </a:r>
          </a:p>
        </p:txBody>
      </p:sp>
      <p:pic>
        <p:nvPicPr>
          <p:cNvPr id="7" name="Audio 6">
            <a:hlinkClick r:id="" action="ppaction://media"/>
            <a:extLst>
              <a:ext uri="{FF2B5EF4-FFF2-40B4-BE49-F238E27FC236}">
                <a16:creationId xmlns:a16="http://schemas.microsoft.com/office/drawing/2014/main" id="{467A0318-639B-CA4D-8F8E-D776042812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822084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10243"/>
    </mc:Choice>
    <mc:Fallback xmlns="">
      <p:transition spd="slow" advClick="0" advTm="102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90D01200-0224-43C5-AB38-FB4D16B73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612648" y="1078992"/>
            <a:ext cx="6268770" cy="1536192"/>
          </a:xfrm>
        </p:spPr>
        <p:txBody>
          <a:bodyPr vert="horz" lIns="91440" tIns="45720" rIns="91440" bIns="45720" rtlCol="0" anchor="b">
            <a:normAutofit/>
          </a:bodyPr>
          <a:lstStyle/>
          <a:p>
            <a:pPr>
              <a:lnSpc>
                <a:spcPct val="90000"/>
              </a:lnSpc>
            </a:pPr>
            <a:r>
              <a:rPr lang="en-US" sz="5200" dirty="0"/>
              <a:t>From anywhere to anywhere</a:t>
            </a:r>
          </a:p>
        </p:txBody>
      </p:sp>
      <p:sp>
        <p:nvSpPr>
          <p:cNvPr id="18" name="Rectangle 17">
            <a:extLst>
              <a:ext uri="{FF2B5EF4-FFF2-40B4-BE49-F238E27FC236}">
                <a16:creationId xmlns:a16="http://schemas.microsoft.com/office/drawing/2014/main" id="{728A44A4-A002-4A88-9FC9-1D0566C97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E7D5C7B-DD16-401B-85CE-4AAA2A4F5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612648" y="3355848"/>
            <a:ext cx="6268770" cy="2825496"/>
          </a:xfrm>
        </p:spPr>
        <p:txBody>
          <a:bodyPr vert="horz" lIns="91440" tIns="45720" rIns="91440" bIns="45720" rtlCol="0">
            <a:normAutofit/>
          </a:bodyPr>
          <a:lstStyle/>
          <a:p>
            <a:pPr indent="-228600">
              <a:buFont typeface="Arial" panose="020B0604020202020204" pitchFamily="34" charset="0"/>
              <a:buChar char="•"/>
            </a:pPr>
            <a:r>
              <a:rPr lang="en-US" dirty="0"/>
              <a:t>Sick bed to:</a:t>
            </a:r>
          </a:p>
          <a:p>
            <a:pPr indent="-228600">
              <a:buFont typeface="Arial" panose="020B0604020202020204" pitchFamily="34" charset="0"/>
              <a:buChar char="•"/>
            </a:pPr>
            <a:r>
              <a:rPr lang="en-US" dirty="0"/>
              <a:t>Cabinet </a:t>
            </a:r>
          </a:p>
          <a:p>
            <a:pPr indent="-228600">
              <a:buFont typeface="Arial" panose="020B0604020202020204" pitchFamily="34" charset="0"/>
              <a:buChar char="•"/>
            </a:pPr>
            <a:r>
              <a:rPr lang="en-US" dirty="0"/>
              <a:t>TV Networks</a:t>
            </a:r>
          </a:p>
          <a:p>
            <a:pPr indent="-228600">
              <a:buFont typeface="Arial" panose="020B0604020202020204" pitchFamily="34" charset="0"/>
              <a:buChar char="•"/>
            </a:pPr>
            <a:r>
              <a:rPr lang="en-US" dirty="0"/>
              <a:t>Video link to any smart phone on the planet</a:t>
            </a:r>
          </a:p>
        </p:txBody>
      </p:sp>
      <p:pic>
        <p:nvPicPr>
          <p:cNvPr id="5" name="Content Placeholder 4">
            <a:extLst>
              <a:ext uri="{FF2B5EF4-FFF2-40B4-BE49-F238E27FC236}">
                <a16:creationId xmlns:a16="http://schemas.microsoft.com/office/drawing/2014/main" id="{F382AE74-C1B1-8943-AD84-BC0E00E5439F}"/>
              </a:ext>
            </a:extLst>
          </p:cNvPr>
          <p:cNvPicPr>
            <a:picLocks noGrp="1" noChangeAspect="1"/>
          </p:cNvPicPr>
          <p:nvPr>
            <p:ph idx="1"/>
          </p:nvPr>
        </p:nvPicPr>
        <p:blipFill>
          <a:blip r:embed="rId4"/>
          <a:stretch>
            <a:fillRect/>
          </a:stretch>
        </p:blipFill>
        <p:spPr>
          <a:xfrm>
            <a:off x="6665045" y="1491440"/>
            <a:ext cx="5293295" cy="4287568"/>
          </a:xfrm>
          <a:prstGeom prst="rect">
            <a:avLst/>
          </a:prstGeom>
        </p:spPr>
      </p:pic>
      <p:pic>
        <p:nvPicPr>
          <p:cNvPr id="6" name="Audio 5">
            <a:hlinkClick r:id="" action="ppaction://media"/>
            <a:extLst>
              <a:ext uri="{FF2B5EF4-FFF2-40B4-BE49-F238E27FC236}">
                <a16:creationId xmlns:a16="http://schemas.microsoft.com/office/drawing/2014/main" id="{642B8A30-2AFD-5241-B1E5-94C60A8874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80035185"/>
      </p:ext>
    </p:extLst>
  </p:cSld>
  <p:clrMapOvr>
    <a:masterClrMapping/>
  </p:clrMapOvr>
  <mc:AlternateContent xmlns:mc="http://schemas.openxmlformats.org/markup-compatibility/2006" xmlns:p14="http://schemas.microsoft.com/office/powerpoint/2010/main">
    <mc:Choice Requires="p14">
      <p:transition spd="slow" p14:dur="2000" advClick="0" advTm="7768"/>
    </mc:Choice>
    <mc:Fallback xmlns="">
      <p:transition spd="slow" advClick="0" advTm="7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p:txBody>
          <a:bodyPr>
            <a:normAutofit fontScale="90000"/>
          </a:bodyPr>
          <a:lstStyle/>
          <a:p>
            <a:r>
              <a:rPr lang="en-GB" dirty="0"/>
              <a:t>NOW LETS SEE THE FACTS</a:t>
            </a:r>
            <a:br>
              <a:rPr lang="en-GB" dirty="0"/>
            </a:br>
            <a:r>
              <a:rPr lang="en-GB" sz="1600" dirty="0"/>
              <a:t>ALL VERIFIED BY INDEPENDENT COMPANIES</a:t>
            </a:r>
            <a:endParaRPr lang="en-GB" dirty="0"/>
          </a:p>
        </p:txBody>
      </p:sp>
      <p:sp>
        <p:nvSpPr>
          <p:cNvPr id="3" name="Content Placeholder 2">
            <a:extLst>
              <a:ext uri="{FF2B5EF4-FFF2-40B4-BE49-F238E27FC236}">
                <a16:creationId xmlns:a16="http://schemas.microsoft.com/office/drawing/2014/main" id="{E09E24A6-4741-9F44-8493-2632A8B29CA2}"/>
              </a:ext>
            </a:extLst>
          </p:cNvPr>
          <p:cNvSpPr>
            <a:spLocks noGrp="1"/>
          </p:cNvSpPr>
          <p:nvPr>
            <p:ph idx="1"/>
          </p:nvPr>
        </p:nvSpPr>
        <p:spPr>
          <a:xfrm>
            <a:off x="4790661" y="753762"/>
            <a:ext cx="7086600" cy="5052678"/>
          </a:xfrm>
        </p:spPr>
        <p:txBody>
          <a:bodyPr/>
          <a:lstStyle/>
          <a:p>
            <a:r>
              <a:rPr lang="en-GB" dirty="0"/>
              <a:t>YOU TUBE IS ACTUALY MULTI TUBULAR  ~ STAGGERRINGLY SO !  				11 million inputs</a:t>
            </a:r>
          </a:p>
          <a:p>
            <a:r>
              <a:rPr lang="en-GB" dirty="0"/>
              <a:t>AT ITS CORE</a:t>
            </a:r>
          </a:p>
          <a:p>
            <a:pPr lvl="1"/>
            <a:r>
              <a:rPr lang="en-GB" dirty="0"/>
              <a:t>500 MILLION HOURS OF FREE MATERIAL</a:t>
            </a:r>
          </a:p>
          <a:p>
            <a:pPr lvl="1"/>
            <a:r>
              <a:rPr lang="en-GB" dirty="0"/>
              <a:t>IF IT WAS RECORDED, SOUND , VISION OR BOTH IT’S PROBABLY ON </a:t>
            </a:r>
            <a:r>
              <a:rPr lang="en-GB" dirty="0">
                <a:solidFill>
                  <a:schemeClr val="accent4"/>
                </a:solidFill>
              </a:rPr>
              <a:t>YOU TUBE</a:t>
            </a:r>
          </a:p>
          <a:p>
            <a:pPr lvl="1"/>
            <a:r>
              <a:rPr lang="en-GB" dirty="0">
                <a:solidFill>
                  <a:schemeClr val="accent4"/>
                </a:solidFill>
              </a:rPr>
              <a:t>FROM THE EARLIEST FILM TO  THE LATEST NEWS BROADCAST AND All  BETWEEN</a:t>
            </a:r>
          </a:p>
        </p:txBody>
      </p:sp>
      <p:pic>
        <p:nvPicPr>
          <p:cNvPr id="5" name="Picture 4">
            <a:extLst>
              <a:ext uri="{FF2B5EF4-FFF2-40B4-BE49-F238E27FC236}">
                <a16:creationId xmlns:a16="http://schemas.microsoft.com/office/drawing/2014/main" id="{47E6C0FA-1000-434C-8412-45CC1408AEE3}"/>
              </a:ext>
            </a:extLst>
          </p:cNvPr>
          <p:cNvPicPr>
            <a:picLocks noChangeAspect="1"/>
          </p:cNvPicPr>
          <p:nvPr/>
        </p:nvPicPr>
        <p:blipFill>
          <a:blip r:embed="rId4"/>
          <a:stretch>
            <a:fillRect/>
          </a:stretch>
        </p:blipFill>
        <p:spPr>
          <a:xfrm>
            <a:off x="1386188" y="3758184"/>
            <a:ext cx="1511300" cy="1701800"/>
          </a:xfrm>
          <a:prstGeom prst="rect">
            <a:avLst/>
          </a:prstGeom>
        </p:spPr>
      </p:pic>
      <p:pic>
        <p:nvPicPr>
          <p:cNvPr id="6" name="Audio 5">
            <a:hlinkClick r:id="" action="ppaction://media"/>
            <a:extLst>
              <a:ext uri="{FF2B5EF4-FFF2-40B4-BE49-F238E27FC236}">
                <a16:creationId xmlns:a16="http://schemas.microsoft.com/office/drawing/2014/main" id="{45DBFA24-C1E6-014A-A633-9C6C51A71C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3162597"/>
      </p:ext>
    </p:extLst>
  </p:cSld>
  <p:clrMapOvr>
    <a:masterClrMapping/>
  </p:clrMapOvr>
  <mc:AlternateContent xmlns:mc="http://schemas.openxmlformats.org/markup-compatibility/2006" xmlns:p14="http://schemas.microsoft.com/office/powerpoint/2010/main">
    <mc:Choice Requires="p14">
      <p:transition spd="slow" p14:dur="2000" advClick="0" advTm="11209"/>
    </mc:Choice>
    <mc:Fallback xmlns="">
      <p:transition spd="slow" advClick="0" advTm="11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692034" y="1362456"/>
            <a:ext cx="3099816" cy="1709928"/>
          </a:xfrm>
        </p:spPr>
        <p:txBody>
          <a:bodyPr/>
          <a:lstStyle/>
          <a:p>
            <a:r>
              <a:rPr lang="en-GB" dirty="0"/>
              <a:t>Anybody can join in</a:t>
            </a:r>
          </a:p>
        </p:txBody>
      </p:sp>
      <p:graphicFrame>
        <p:nvGraphicFramePr>
          <p:cNvPr id="5" name="Content Placeholder 4">
            <a:extLst>
              <a:ext uri="{FF2B5EF4-FFF2-40B4-BE49-F238E27FC236}">
                <a16:creationId xmlns:a16="http://schemas.microsoft.com/office/drawing/2014/main" id="{A2D2EC13-4023-CB43-A4A2-84E845E09744}"/>
              </a:ext>
            </a:extLst>
          </p:cNvPr>
          <p:cNvGraphicFramePr>
            <a:graphicFrameLocks noGrp="1"/>
          </p:cNvGraphicFramePr>
          <p:nvPr>
            <p:ph idx="1"/>
            <p:extLst>
              <p:ext uri="{D42A27DB-BD31-4B8C-83A1-F6EECF244321}">
                <p14:modId xmlns:p14="http://schemas.microsoft.com/office/powerpoint/2010/main" val="545129676"/>
              </p:ext>
            </p:extLst>
          </p:nvPr>
        </p:nvGraphicFramePr>
        <p:xfrm>
          <a:off x="4433886" y="1108188"/>
          <a:ext cx="6729414" cy="5303520"/>
        </p:xfrm>
        <a:graphic>
          <a:graphicData uri="http://schemas.openxmlformats.org/drawingml/2006/table">
            <a:tbl>
              <a:tblPr firstRow="1" bandRow="1">
                <a:tableStyleId>{5C22544A-7EE6-4342-B048-85BDC9FD1C3A}</a:tableStyleId>
              </a:tblPr>
              <a:tblGrid>
                <a:gridCol w="2243138">
                  <a:extLst>
                    <a:ext uri="{9D8B030D-6E8A-4147-A177-3AD203B41FA5}">
                      <a16:colId xmlns:a16="http://schemas.microsoft.com/office/drawing/2014/main" val="3965589844"/>
                    </a:ext>
                  </a:extLst>
                </a:gridCol>
                <a:gridCol w="2243138">
                  <a:extLst>
                    <a:ext uri="{9D8B030D-6E8A-4147-A177-3AD203B41FA5}">
                      <a16:colId xmlns:a16="http://schemas.microsoft.com/office/drawing/2014/main" val="2599093917"/>
                    </a:ext>
                  </a:extLst>
                </a:gridCol>
                <a:gridCol w="2243138">
                  <a:extLst>
                    <a:ext uri="{9D8B030D-6E8A-4147-A177-3AD203B41FA5}">
                      <a16:colId xmlns:a16="http://schemas.microsoft.com/office/drawing/2014/main" val="1121787558"/>
                    </a:ext>
                  </a:extLst>
                </a:gridCol>
              </a:tblGrid>
              <a:tr h="370840">
                <a:tc>
                  <a:txBody>
                    <a:bodyPr/>
                    <a:lstStyle/>
                    <a:p>
                      <a:r>
                        <a:rPr lang="en-GB" dirty="0"/>
                        <a:t>NO. of FOLLOWERS</a:t>
                      </a:r>
                    </a:p>
                  </a:txBody>
                  <a:tcPr/>
                </a:tc>
                <a:tc>
                  <a:txBody>
                    <a:bodyPr/>
                    <a:lstStyle/>
                    <a:p>
                      <a:endParaRPr lang="en-GB" dirty="0"/>
                    </a:p>
                  </a:txBody>
                  <a:tcPr/>
                </a:tc>
                <a:tc>
                  <a:txBody>
                    <a:bodyPr/>
                    <a:lstStyle/>
                    <a:p>
                      <a:r>
                        <a:rPr lang="en-GB" dirty="0"/>
                        <a:t>COMMENTS</a:t>
                      </a:r>
                    </a:p>
                  </a:txBody>
                  <a:tcPr/>
                </a:tc>
                <a:extLst>
                  <a:ext uri="{0D108BD9-81ED-4DB2-BD59-A6C34878D82A}">
                    <a16:rowId xmlns:a16="http://schemas.microsoft.com/office/drawing/2014/main" val="105060554"/>
                  </a:ext>
                </a:extLst>
              </a:tr>
              <a:tr h="370840">
                <a:tc>
                  <a:txBody>
                    <a:bodyPr/>
                    <a:lstStyle/>
                    <a:p>
                      <a:r>
                        <a:rPr lang="en-GB" dirty="0"/>
                        <a:t>1 -100 </a:t>
                      </a:r>
                    </a:p>
                  </a:txBody>
                  <a:tcPr/>
                </a:tc>
                <a:tc>
                  <a:txBody>
                    <a:bodyPr/>
                    <a:lstStyle/>
                    <a:p>
                      <a:r>
                        <a:rPr lang="en-GB" dirty="0"/>
                        <a:t>Hard work keeping it fresh</a:t>
                      </a:r>
                    </a:p>
                  </a:txBody>
                  <a:tcPr/>
                </a:tc>
                <a:tc>
                  <a:txBody>
                    <a:bodyPr/>
                    <a:lstStyle/>
                    <a:p>
                      <a:r>
                        <a:rPr lang="en-GB" dirty="0"/>
                        <a:t>+ 70% ON PREV.YEAR</a:t>
                      </a:r>
                    </a:p>
                  </a:txBody>
                  <a:tcPr/>
                </a:tc>
                <a:extLst>
                  <a:ext uri="{0D108BD9-81ED-4DB2-BD59-A6C34878D82A}">
                    <a16:rowId xmlns:a16="http://schemas.microsoft.com/office/drawing/2014/main" val="926051438"/>
                  </a:ext>
                </a:extLst>
              </a:tr>
              <a:tr h="370840">
                <a:tc>
                  <a:txBody>
                    <a:bodyPr/>
                    <a:lstStyle/>
                    <a:p>
                      <a:r>
                        <a:rPr lang="en-GB" dirty="0"/>
                        <a:t>100 – 1000</a:t>
                      </a:r>
                    </a:p>
                  </a:txBody>
                  <a:tcPr/>
                </a:tc>
                <a:tc>
                  <a:txBody>
                    <a:bodyPr/>
                    <a:lstStyle/>
                    <a:p>
                      <a:r>
                        <a:rPr lang="en-GB" dirty="0"/>
                        <a:t>Needs to be different to stand out from the average</a:t>
                      </a:r>
                    </a:p>
                  </a:txBody>
                  <a:tcPr/>
                </a:tc>
                <a:tc>
                  <a:txBody>
                    <a:bodyPr/>
                    <a:lstStyle/>
                    <a:p>
                      <a:r>
                        <a:rPr lang="en-GB" dirty="0"/>
                        <a:t>STABLE</a:t>
                      </a:r>
                    </a:p>
                  </a:txBody>
                  <a:tcPr/>
                </a:tc>
                <a:extLst>
                  <a:ext uri="{0D108BD9-81ED-4DB2-BD59-A6C34878D82A}">
                    <a16:rowId xmlns:a16="http://schemas.microsoft.com/office/drawing/2014/main" val="4237200139"/>
                  </a:ext>
                </a:extLst>
              </a:tr>
              <a:tr h="370840">
                <a:tc>
                  <a:txBody>
                    <a:bodyPr/>
                    <a:lstStyle/>
                    <a:p>
                      <a:r>
                        <a:rPr lang="en-GB" dirty="0"/>
                        <a:t>1000 – 1,000,000</a:t>
                      </a:r>
                    </a:p>
                  </a:txBody>
                  <a:tcPr/>
                </a:tc>
                <a:tc>
                  <a:txBody>
                    <a:bodyPr/>
                    <a:lstStyle/>
                    <a:p>
                      <a:r>
                        <a:rPr lang="en-GB" dirty="0"/>
                        <a:t>Now its FULL TIM with a </a:t>
                      </a:r>
                      <a:r>
                        <a:rPr lang="en-GB" dirty="0" err="1"/>
                        <a:t>lifee</a:t>
                      </a:r>
                      <a:r>
                        <a:rPr lang="en-GB" dirty="0"/>
                        <a:t>  of it’s own</a:t>
                      </a:r>
                    </a:p>
                  </a:txBody>
                  <a:tcPr/>
                </a:tc>
                <a:tc>
                  <a:txBody>
                    <a:bodyPr/>
                    <a:lstStyle/>
                    <a:p>
                      <a:r>
                        <a:rPr lang="en-GB"/>
                        <a:t>+65%</a:t>
                      </a:r>
                    </a:p>
                  </a:txBody>
                  <a:tcPr/>
                </a:tc>
                <a:extLst>
                  <a:ext uri="{0D108BD9-81ED-4DB2-BD59-A6C34878D82A}">
                    <a16:rowId xmlns:a16="http://schemas.microsoft.com/office/drawing/2014/main" val="31773804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&gt; 10,000,00</a:t>
                      </a:r>
                    </a:p>
                    <a:p>
                      <a:endParaRPr lang="en-GB"/>
                    </a:p>
                  </a:txBody>
                  <a:tcPr/>
                </a:tc>
                <a:tc>
                  <a:txBody>
                    <a:bodyPr/>
                    <a:lstStyle/>
                    <a:p>
                      <a:r>
                        <a:rPr lang="en-GB" dirty="0"/>
                        <a:t>Top echelon</a:t>
                      </a:r>
                    </a:p>
                  </a:txBody>
                  <a:tcPr/>
                </a:tc>
                <a:tc>
                  <a:txBody>
                    <a:bodyPr/>
                    <a:lstStyle/>
                    <a:p>
                      <a:endParaRPr lang="en-GB" dirty="0"/>
                    </a:p>
                  </a:txBody>
                  <a:tcPr/>
                </a:tc>
                <a:extLst>
                  <a:ext uri="{0D108BD9-81ED-4DB2-BD59-A6C34878D82A}">
                    <a16:rowId xmlns:a16="http://schemas.microsoft.com/office/drawing/2014/main" val="4187592544"/>
                  </a:ext>
                </a:extLst>
              </a:tr>
              <a:tr h="370840">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&gt;10,000,000</a:t>
                      </a:r>
                    </a:p>
                    <a:p>
                      <a:endParaRPr lang="en-GB" dirty="0"/>
                    </a:p>
                  </a:txBody>
                  <a:tcPr/>
                </a:tc>
                <a:tc>
                  <a:txBody>
                    <a:bodyPr/>
                    <a:lstStyle/>
                    <a:p>
                      <a:r>
                        <a:rPr lang="en-GB" dirty="0"/>
                        <a:t>NO.2 100M</a:t>
                      </a:r>
                    </a:p>
                  </a:txBody>
                  <a:tcPr/>
                </a:tc>
                <a:extLst>
                  <a:ext uri="{0D108BD9-81ED-4DB2-BD59-A6C34878D82A}">
                    <a16:rowId xmlns:a16="http://schemas.microsoft.com/office/drawing/2014/main" val="2869654391"/>
                  </a:ext>
                </a:extLst>
              </a:tr>
              <a:tr h="370840">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&gt; 10,000,00</a:t>
                      </a:r>
                    </a:p>
                    <a:p>
                      <a:endParaRPr lang="en-GB" dirty="0"/>
                    </a:p>
                  </a:txBody>
                  <a:tcPr/>
                </a:tc>
                <a:tc>
                  <a:txBody>
                    <a:bodyPr/>
                    <a:lstStyle/>
                    <a:p>
                      <a:r>
                        <a:rPr lang="en-GB" dirty="0"/>
                        <a:t>NO 1  122 M</a:t>
                      </a:r>
                    </a:p>
                  </a:txBody>
                  <a:tcPr/>
                </a:tc>
                <a:extLst>
                  <a:ext uri="{0D108BD9-81ED-4DB2-BD59-A6C34878D82A}">
                    <a16:rowId xmlns:a16="http://schemas.microsoft.com/office/drawing/2014/main" val="204218056"/>
                  </a:ext>
                </a:extLst>
              </a:tr>
            </a:tbl>
          </a:graphicData>
        </a:graphic>
      </p:graphicFrame>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603787" y="3501736"/>
            <a:ext cx="3099816" cy="2066544"/>
          </a:xfrm>
        </p:spPr>
        <p:txBody>
          <a:bodyPr/>
          <a:lstStyle/>
          <a:p>
            <a:r>
              <a:rPr lang="en-GB" dirty="0"/>
              <a:t>But whose going to say 	enough’s , 			enough?</a:t>
            </a:r>
          </a:p>
        </p:txBody>
      </p:sp>
      <p:pic>
        <p:nvPicPr>
          <p:cNvPr id="6" name="Audio 5">
            <a:hlinkClick r:id="" action="ppaction://media"/>
            <a:extLst>
              <a:ext uri="{FF2B5EF4-FFF2-40B4-BE49-F238E27FC236}">
                <a16:creationId xmlns:a16="http://schemas.microsoft.com/office/drawing/2014/main" id="{2361A23A-4D2F-054B-956E-C7A91D6B56A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04957683"/>
      </p:ext>
    </p:extLst>
  </p:cSld>
  <p:clrMapOvr>
    <a:masterClrMapping/>
  </p:clrMapOvr>
  <mc:AlternateContent xmlns:mc="http://schemas.openxmlformats.org/markup-compatibility/2006" xmlns:p14="http://schemas.microsoft.com/office/powerpoint/2010/main">
    <mc:Choice Requires="p14">
      <p:transition spd="slow" p14:dur="2000" advClick="0" advTm="6866"/>
    </mc:Choice>
    <mc:Fallback xmlns="">
      <p:transition spd="slow" advClick="0" advTm="6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364A20-EC6A-3647-B1DD-3F071643EB53}"/>
              </a:ext>
            </a:extLst>
          </p:cNvPr>
          <p:cNvPicPr>
            <a:picLocks noChangeAspect="1"/>
          </p:cNvPicPr>
          <p:nvPr/>
        </p:nvPicPr>
        <p:blipFill>
          <a:blip r:embed="rId4"/>
          <a:stretch>
            <a:fillRect/>
          </a:stretch>
        </p:blipFill>
        <p:spPr>
          <a:xfrm>
            <a:off x="2487869" y="321734"/>
            <a:ext cx="1365429" cy="2905170"/>
          </a:xfrm>
          <a:prstGeom prst="rect">
            <a:avLst/>
          </a:prstGeom>
        </p:spPr>
      </p:pic>
      <p:pic>
        <p:nvPicPr>
          <p:cNvPr id="2" name="Picture 1">
            <a:extLst>
              <a:ext uri="{FF2B5EF4-FFF2-40B4-BE49-F238E27FC236}">
                <a16:creationId xmlns:a16="http://schemas.microsoft.com/office/drawing/2014/main" id="{D0C8B104-77F3-6C43-B87C-3D8B32732085}"/>
              </a:ext>
            </a:extLst>
          </p:cNvPr>
          <p:cNvPicPr>
            <a:picLocks noChangeAspect="1"/>
          </p:cNvPicPr>
          <p:nvPr/>
        </p:nvPicPr>
        <p:blipFill>
          <a:blip r:embed="rId5"/>
          <a:stretch>
            <a:fillRect/>
          </a:stretch>
        </p:blipFill>
        <p:spPr>
          <a:xfrm>
            <a:off x="2251782" y="3631096"/>
            <a:ext cx="1983067" cy="2979088"/>
          </a:xfrm>
          <a:prstGeom prst="rect">
            <a:avLst/>
          </a:prstGeom>
        </p:spPr>
      </p:pic>
      <p:sp>
        <p:nvSpPr>
          <p:cNvPr id="16" name="Rectangle 15">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3A014F9-2176-F348-A797-CEB779ADD244}"/>
              </a:ext>
            </a:extLst>
          </p:cNvPr>
          <p:cNvPicPr>
            <a:picLocks noChangeAspect="1"/>
          </p:cNvPicPr>
          <p:nvPr/>
        </p:nvPicPr>
        <p:blipFill>
          <a:blip r:embed="rId6"/>
          <a:stretch>
            <a:fillRect/>
          </a:stretch>
        </p:blipFill>
        <p:spPr>
          <a:xfrm>
            <a:off x="7678446" y="321734"/>
            <a:ext cx="2685940" cy="6069922"/>
          </a:xfrm>
          <a:prstGeom prst="rect">
            <a:avLst/>
          </a:prstGeom>
        </p:spPr>
      </p:pic>
      <p:pic>
        <p:nvPicPr>
          <p:cNvPr id="5" name="Audio 4">
            <a:hlinkClick r:id="" action="ppaction://media"/>
            <a:extLst>
              <a:ext uri="{FF2B5EF4-FFF2-40B4-BE49-F238E27FC236}">
                <a16:creationId xmlns:a16="http://schemas.microsoft.com/office/drawing/2014/main" id="{6F77FA0F-9A83-AB4A-BE10-280157E68E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
        <p:nvSpPr>
          <p:cNvPr id="6" name="TextBox 5">
            <a:extLst>
              <a:ext uri="{FF2B5EF4-FFF2-40B4-BE49-F238E27FC236}">
                <a16:creationId xmlns:a16="http://schemas.microsoft.com/office/drawing/2014/main" id="{0318087E-CECC-6D47-9C44-82BCF9400CE2}"/>
              </a:ext>
            </a:extLst>
          </p:cNvPr>
          <p:cNvSpPr txBox="1"/>
          <p:nvPr/>
        </p:nvSpPr>
        <p:spPr>
          <a:xfrm>
            <a:off x="4800600" y="1630017"/>
            <a:ext cx="586409" cy="3416320"/>
          </a:xfrm>
          <a:prstGeom prst="rect">
            <a:avLst/>
          </a:prstGeom>
          <a:noFill/>
        </p:spPr>
        <p:txBody>
          <a:bodyPr wrap="square" rtlCol="0">
            <a:spAutoFit/>
          </a:bodyPr>
          <a:lstStyle/>
          <a:p>
            <a:r>
              <a:rPr lang="en-GB" dirty="0"/>
              <a:t>P</a:t>
            </a:r>
          </a:p>
          <a:p>
            <a:r>
              <a:rPr lang="en-GB" dirty="0"/>
              <a:t>L</a:t>
            </a:r>
          </a:p>
          <a:p>
            <a:r>
              <a:rPr lang="en-GB" dirty="0"/>
              <a:t>E</a:t>
            </a:r>
          </a:p>
          <a:p>
            <a:r>
              <a:rPr lang="en-GB" dirty="0"/>
              <a:t>N</a:t>
            </a:r>
          </a:p>
          <a:p>
            <a:r>
              <a:rPr lang="en-GB" dirty="0"/>
              <a:t>T</a:t>
            </a:r>
          </a:p>
          <a:p>
            <a:r>
              <a:rPr lang="en-GB" dirty="0"/>
              <a:t>Y</a:t>
            </a:r>
          </a:p>
          <a:p>
            <a:r>
              <a:rPr lang="en-GB" dirty="0"/>
              <a:t> </a:t>
            </a:r>
          </a:p>
          <a:p>
            <a:r>
              <a:rPr lang="en-GB" dirty="0"/>
              <a:t>of</a:t>
            </a:r>
          </a:p>
          <a:p>
            <a:r>
              <a:rPr lang="en-GB" dirty="0"/>
              <a:t>H</a:t>
            </a:r>
          </a:p>
          <a:p>
            <a:r>
              <a:rPr lang="en-GB" dirty="0"/>
              <a:t>E</a:t>
            </a:r>
          </a:p>
          <a:p>
            <a:r>
              <a:rPr lang="en-GB" dirty="0"/>
              <a:t>L</a:t>
            </a:r>
          </a:p>
          <a:p>
            <a:r>
              <a:rPr lang="en-GB" dirty="0"/>
              <a:t>P</a:t>
            </a:r>
          </a:p>
        </p:txBody>
      </p:sp>
    </p:spTree>
    <p:extLst>
      <p:ext uri="{BB962C8B-B14F-4D97-AF65-F5344CB8AC3E}">
        <p14:creationId xmlns:p14="http://schemas.microsoft.com/office/powerpoint/2010/main" val="335765279"/>
      </p:ext>
    </p:extLst>
  </p:cSld>
  <p:clrMapOvr>
    <a:masterClrMapping/>
  </p:clrMapOvr>
  <mc:AlternateContent xmlns:mc="http://schemas.openxmlformats.org/markup-compatibility/2006" xmlns:p14="http://schemas.microsoft.com/office/powerpoint/2010/main">
    <mc:Choice Requires="p14">
      <p:transition spd="slow" p14:dur="2000" advClick="0" advTm="10391"/>
    </mc:Choice>
    <mc:Fallback xmlns="">
      <p:transition spd="slow" advClick="0" advTm="10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p:txBody>
          <a:bodyPr/>
          <a:lstStyle/>
          <a:p>
            <a:r>
              <a:rPr lang="en-GB" dirty="0"/>
              <a:t>1.  BRING    HISTORY ALIVE 1888</a:t>
            </a:r>
          </a:p>
        </p:txBody>
      </p:sp>
      <p:sp>
        <p:nvSpPr>
          <p:cNvPr id="3" name="Content Placeholder 2">
            <a:extLst>
              <a:ext uri="{FF2B5EF4-FFF2-40B4-BE49-F238E27FC236}">
                <a16:creationId xmlns:a16="http://schemas.microsoft.com/office/drawing/2014/main" id="{E09E24A6-4741-9F44-8493-2632A8B29CA2}"/>
              </a:ext>
            </a:extLst>
          </p:cNvPr>
          <p:cNvSpPr>
            <a:spLocks noGrp="1"/>
          </p:cNvSpPr>
          <p:nvPr>
            <p:ph idx="1"/>
          </p:nvPr>
        </p:nvSpPr>
        <p:spPr/>
        <p:txBody>
          <a:bodyPr/>
          <a:lstStyle/>
          <a:p>
            <a:endParaRPr lang="en-GB" dirty="0"/>
          </a:p>
          <a:p>
            <a:endParaRPr lang="en-GB" dirty="0"/>
          </a:p>
          <a:p>
            <a:endParaRPr lang="en-GB" dirty="0"/>
          </a:p>
        </p:txBody>
      </p:sp>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p:txBody>
          <a:bodyPr>
            <a:normAutofit fontScale="70000" lnSpcReduction="20000"/>
          </a:bodyPr>
          <a:lstStyle/>
          <a:p>
            <a:r>
              <a:rPr lang="en-GB" dirty="0"/>
              <a:t>Traffic Crossing Leeds Bridge was filmed in Leeds, England in late October 1888, at 20 frames per second. For more information on the 1888 Crystal Palace recordings visit the following excellent YouTube page: </a:t>
            </a:r>
            <a:r>
              <a:rPr lang="en-GB" b="1" dirty="0"/>
              <a:t>Category</a:t>
            </a:r>
          </a:p>
          <a:p>
            <a:r>
              <a:rPr lang="en-GB" dirty="0">
                <a:hlinkClick r:id="rId4"/>
              </a:rPr>
              <a:t>Science and Technology</a:t>
            </a:r>
            <a:endParaRPr lang="en-GB" dirty="0"/>
          </a:p>
          <a:p>
            <a:r>
              <a:rPr lang="en-GB" dirty="0"/>
              <a:t>SHORTCUT LINK</a:t>
            </a:r>
          </a:p>
          <a:p>
            <a:endParaRPr lang="en-GB" dirty="0"/>
          </a:p>
          <a:p>
            <a:endParaRPr lang="en-GB" dirty="0"/>
          </a:p>
        </p:txBody>
      </p:sp>
      <p:pic>
        <p:nvPicPr>
          <p:cNvPr id="5" name="Picture 4">
            <a:extLst>
              <a:ext uri="{FF2B5EF4-FFF2-40B4-BE49-F238E27FC236}">
                <a16:creationId xmlns:a16="http://schemas.microsoft.com/office/drawing/2014/main" id="{51B88908-DA5F-E746-9678-AA407BE6ACB3}"/>
              </a:ext>
            </a:extLst>
          </p:cNvPr>
          <p:cNvPicPr>
            <a:picLocks noChangeAspect="1"/>
          </p:cNvPicPr>
          <p:nvPr/>
        </p:nvPicPr>
        <p:blipFill>
          <a:blip r:embed="rId5"/>
          <a:stretch>
            <a:fillRect/>
          </a:stretch>
        </p:blipFill>
        <p:spPr>
          <a:xfrm>
            <a:off x="4264439" y="904240"/>
            <a:ext cx="6883400" cy="4902200"/>
          </a:xfrm>
          <a:prstGeom prst="rect">
            <a:avLst/>
          </a:prstGeom>
        </p:spPr>
      </p:pic>
      <p:pic>
        <p:nvPicPr>
          <p:cNvPr id="6" name="Audio 5">
            <a:hlinkClick r:id="" action="ppaction://media"/>
            <a:extLst>
              <a:ext uri="{FF2B5EF4-FFF2-40B4-BE49-F238E27FC236}">
                <a16:creationId xmlns:a16="http://schemas.microsoft.com/office/drawing/2014/main" id="{C08E5896-72B8-574A-A850-4A53156449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426551126"/>
      </p:ext>
    </p:extLst>
  </p:cSld>
  <p:clrMapOvr>
    <a:masterClrMapping/>
  </p:clrMapOvr>
  <mc:AlternateContent xmlns:mc="http://schemas.openxmlformats.org/markup-compatibility/2006" xmlns:p14="http://schemas.microsoft.com/office/powerpoint/2010/main">
    <mc:Choice Requires="p14">
      <p:transition spd="slow" p14:dur="2000" advClick="0" advTm="6728"/>
    </mc:Choice>
    <mc:Fallback xmlns="">
      <p:transition spd="slow" advClick="0" advTm="6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822588" y="844955"/>
            <a:ext cx="3099816" cy="2443126"/>
          </a:xfrm>
        </p:spPr>
        <p:txBody>
          <a:bodyPr>
            <a:normAutofit fontScale="90000"/>
          </a:bodyPr>
          <a:lstStyle/>
          <a:p>
            <a:r>
              <a:rPr lang="en-GB" dirty="0"/>
              <a:t>1888 </a:t>
            </a:r>
            <a:r>
              <a:rPr lang="en-GB" sz="2800" dirty="0"/>
              <a:t>RECORDED LIVE FROM ISRAEL &amp; BROADCAST TO AN AUDIENCE IN THE CRYSTAL PALACE, LONDON</a:t>
            </a:r>
            <a:endParaRPr lang="en-GB" dirty="0"/>
          </a:p>
        </p:txBody>
      </p:sp>
      <p:pic>
        <p:nvPicPr>
          <p:cNvPr id="5" name="Content Placeholder 4">
            <a:extLst>
              <a:ext uri="{FF2B5EF4-FFF2-40B4-BE49-F238E27FC236}">
                <a16:creationId xmlns:a16="http://schemas.microsoft.com/office/drawing/2014/main" id="{03341080-870F-F740-86E4-D11E346B3F2E}"/>
              </a:ext>
            </a:extLst>
          </p:cNvPr>
          <p:cNvPicPr>
            <a:picLocks noGrp="1" noChangeAspect="1"/>
          </p:cNvPicPr>
          <p:nvPr>
            <p:ph idx="1"/>
          </p:nvPr>
        </p:nvPicPr>
        <p:blipFill>
          <a:blip r:embed="rId4"/>
          <a:stretch>
            <a:fillRect/>
          </a:stretch>
        </p:blipFill>
        <p:spPr>
          <a:xfrm>
            <a:off x="5006281" y="1203111"/>
            <a:ext cx="6526632" cy="4097337"/>
          </a:xfrm>
          <a:prstGeom prst="rect">
            <a:avLst/>
          </a:prstGeom>
        </p:spPr>
      </p:pic>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481913" y="3569919"/>
            <a:ext cx="3781167" cy="2903237"/>
          </a:xfrm>
        </p:spPr>
        <p:txBody>
          <a:bodyPr>
            <a:normAutofit fontScale="85000" lnSpcReduction="20000"/>
          </a:bodyPr>
          <a:lstStyle/>
          <a:p>
            <a:r>
              <a:rPr lang="en-GB" dirty="0"/>
              <a:t>1888, the year of the death of the composer Charles-Valentin Alkan (Chopin's friend and neighbour) is also the year of the earliest surviving </a:t>
            </a:r>
            <a:r>
              <a:rPr lang="en-GB" b="1" dirty="0"/>
              <a:t>recording of music and earliest recorded film.</a:t>
            </a:r>
          </a:p>
          <a:p>
            <a:r>
              <a:rPr lang="en-GB" dirty="0"/>
              <a:t>HERE  live performance of Handel's oratorio Israel in Egypt conducted by Sir August Manns, recorded by Edison engineer George E. Gouraud at Crystal Palace, London, England, 29th June 1888) </a:t>
            </a:r>
          </a:p>
        </p:txBody>
      </p:sp>
      <p:sp>
        <p:nvSpPr>
          <p:cNvPr id="6" name="TextBox 5">
            <a:extLst>
              <a:ext uri="{FF2B5EF4-FFF2-40B4-BE49-F238E27FC236}">
                <a16:creationId xmlns:a16="http://schemas.microsoft.com/office/drawing/2014/main" id="{A7401699-E41E-0B41-911D-A23B5371837C}"/>
              </a:ext>
            </a:extLst>
          </p:cNvPr>
          <p:cNvSpPr txBox="1"/>
          <p:nvPr/>
        </p:nvSpPr>
        <p:spPr>
          <a:xfrm>
            <a:off x="4917989" y="5622324"/>
            <a:ext cx="6610865" cy="369332"/>
          </a:xfrm>
          <a:prstGeom prst="rect">
            <a:avLst/>
          </a:prstGeom>
          <a:noFill/>
        </p:spPr>
        <p:txBody>
          <a:bodyPr wrap="square" rtlCol="0">
            <a:spAutoFit/>
          </a:bodyPr>
          <a:lstStyle/>
          <a:p>
            <a:r>
              <a:rPr lang="en-GB" dirty="0"/>
              <a:t>CRYSTAL PALACE ,LONDON,ENGAND 29</a:t>
            </a:r>
            <a:r>
              <a:rPr lang="en-GB" baseline="30000" dirty="0"/>
              <a:t>th</a:t>
            </a:r>
            <a:r>
              <a:rPr lang="en-GB" dirty="0"/>
              <a:t> June 1888</a:t>
            </a:r>
          </a:p>
        </p:txBody>
      </p:sp>
      <p:pic>
        <p:nvPicPr>
          <p:cNvPr id="7" name="Audio 6">
            <a:hlinkClick r:id="" action="ppaction://media"/>
            <a:extLst>
              <a:ext uri="{FF2B5EF4-FFF2-40B4-BE49-F238E27FC236}">
                <a16:creationId xmlns:a16="http://schemas.microsoft.com/office/drawing/2014/main" id="{232D11F7-60B7-8348-A3A3-7AFF5C0A6B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7614854"/>
      </p:ext>
    </p:extLst>
  </p:cSld>
  <p:clrMapOvr>
    <a:masterClrMapping/>
  </p:clrMapOvr>
  <mc:AlternateContent xmlns:mc="http://schemas.openxmlformats.org/markup-compatibility/2006" xmlns:p14="http://schemas.microsoft.com/office/powerpoint/2010/main">
    <mc:Choice Requires="p14">
      <p:transition spd="slow" p14:dur="2000" advClick="0" advTm="8571"/>
    </mc:Choice>
    <mc:Fallback xmlns="">
      <p:transition spd="slow" advClick="0" advTm="8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D302-08BC-0B43-9FAD-404575538252}"/>
              </a:ext>
            </a:extLst>
          </p:cNvPr>
          <p:cNvSpPr>
            <a:spLocks noGrp="1"/>
          </p:cNvSpPr>
          <p:nvPr>
            <p:ph type="title"/>
          </p:nvPr>
        </p:nvSpPr>
        <p:spPr>
          <a:xfrm>
            <a:off x="672856" y="2433701"/>
            <a:ext cx="3099816" cy="1709928"/>
          </a:xfrm>
        </p:spPr>
        <p:txBody>
          <a:bodyPr/>
          <a:lstStyle/>
          <a:p>
            <a:r>
              <a:rPr lang="en-GB" dirty="0"/>
              <a:t>Earliest film of LONDON</a:t>
            </a:r>
            <a:br>
              <a:rPr lang="en-GB" dirty="0"/>
            </a:br>
            <a:r>
              <a:rPr lang="en-GB" dirty="0"/>
              <a:t>1890	   </a:t>
            </a:r>
          </a:p>
        </p:txBody>
      </p:sp>
      <p:pic>
        <p:nvPicPr>
          <p:cNvPr id="6" name="Content Placeholder 5" descr="A picture containing building, window, photo, table&#10;&#10;Description automatically generated">
            <a:extLst>
              <a:ext uri="{FF2B5EF4-FFF2-40B4-BE49-F238E27FC236}">
                <a16:creationId xmlns:a16="http://schemas.microsoft.com/office/drawing/2014/main" id="{2ABD22E4-9D6D-D142-AA78-5CDA51626A0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893676" y="8035"/>
            <a:ext cx="4025717" cy="3150561"/>
          </a:xfrm>
        </p:spPr>
      </p:pic>
      <p:sp>
        <p:nvSpPr>
          <p:cNvPr id="4" name="Text Placeholder 3">
            <a:extLst>
              <a:ext uri="{FF2B5EF4-FFF2-40B4-BE49-F238E27FC236}">
                <a16:creationId xmlns:a16="http://schemas.microsoft.com/office/drawing/2014/main" id="{751B7395-1AED-134D-9485-F32F26ADF6B0}"/>
              </a:ext>
            </a:extLst>
          </p:cNvPr>
          <p:cNvSpPr>
            <a:spLocks noGrp="1"/>
          </p:cNvSpPr>
          <p:nvPr>
            <p:ph type="body" sz="half" idx="2"/>
          </p:nvPr>
        </p:nvSpPr>
        <p:spPr>
          <a:xfrm>
            <a:off x="818470" y="4340988"/>
            <a:ext cx="3099816" cy="2066544"/>
          </a:xfrm>
        </p:spPr>
        <p:txBody>
          <a:bodyPr>
            <a:normAutofit fontScale="85000" lnSpcReduction="20000"/>
          </a:bodyPr>
          <a:lstStyle/>
          <a:p>
            <a:r>
              <a:rPr lang="en-GB" dirty="0"/>
              <a:t>THE OLDEST 	RECORDING of            		BIG BEN</a:t>
            </a:r>
          </a:p>
          <a:p>
            <a:endParaRPr lang="en-GB" dirty="0"/>
          </a:p>
          <a:p>
            <a:endParaRPr lang="en-GB" dirty="0"/>
          </a:p>
          <a:p>
            <a:r>
              <a:rPr lang="en-GB" dirty="0">
                <a:hlinkClick r:id="rId5"/>
              </a:rPr>
              <a:t>THE SOUND of BIG BEN</a:t>
            </a:r>
            <a:endParaRPr lang="en-GB" dirty="0"/>
          </a:p>
          <a:p>
            <a:r>
              <a:rPr lang="en-GB" dirty="0"/>
              <a:t>https://youtu.be/O_me3NrPMh8</a:t>
            </a:r>
          </a:p>
          <a:p>
            <a:endParaRPr lang="en-GB" dirty="0"/>
          </a:p>
        </p:txBody>
      </p:sp>
      <p:pic>
        <p:nvPicPr>
          <p:cNvPr id="8" name="Picture 7" descr="A black and white photo of a person&#10;&#10;Description automatically generated">
            <a:extLst>
              <a:ext uri="{FF2B5EF4-FFF2-40B4-BE49-F238E27FC236}">
                <a16:creationId xmlns:a16="http://schemas.microsoft.com/office/drawing/2014/main" id="{4D8B6C78-52F0-3847-8DF7-8357613E56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9839" y="3429000"/>
            <a:ext cx="5343783" cy="3420965"/>
          </a:xfrm>
          <a:prstGeom prst="rect">
            <a:avLst/>
          </a:prstGeom>
        </p:spPr>
      </p:pic>
      <p:pic>
        <p:nvPicPr>
          <p:cNvPr id="9" name="Picture 8">
            <a:extLst>
              <a:ext uri="{FF2B5EF4-FFF2-40B4-BE49-F238E27FC236}">
                <a16:creationId xmlns:a16="http://schemas.microsoft.com/office/drawing/2014/main" id="{A5211C52-06A1-D34E-BAB7-79277A7022D3}"/>
              </a:ext>
            </a:extLst>
          </p:cNvPr>
          <p:cNvPicPr>
            <a:picLocks noChangeAspect="1"/>
          </p:cNvPicPr>
          <p:nvPr/>
        </p:nvPicPr>
        <p:blipFill>
          <a:blip r:embed="rId7"/>
          <a:stretch>
            <a:fillRect/>
          </a:stretch>
        </p:blipFill>
        <p:spPr>
          <a:xfrm>
            <a:off x="672856" y="238722"/>
            <a:ext cx="3989020" cy="1997621"/>
          </a:xfrm>
          <a:prstGeom prst="rect">
            <a:avLst/>
          </a:prstGeom>
        </p:spPr>
      </p:pic>
      <p:pic>
        <p:nvPicPr>
          <p:cNvPr id="10" name="Audio 9">
            <a:hlinkClick r:id="" action="ppaction://media"/>
            <a:extLst>
              <a:ext uri="{FF2B5EF4-FFF2-40B4-BE49-F238E27FC236}">
                <a16:creationId xmlns:a16="http://schemas.microsoft.com/office/drawing/2014/main" id="{A6D3BCEF-7E69-D64B-BA86-675A4D987C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267670161"/>
      </p:ext>
    </p:extLst>
  </p:cSld>
  <p:clrMapOvr>
    <a:masterClrMapping/>
  </p:clrMapOvr>
  <mc:AlternateContent xmlns:mc="http://schemas.openxmlformats.org/markup-compatibility/2006" xmlns:p14="http://schemas.microsoft.com/office/powerpoint/2010/main">
    <mc:Choice Requires="p14">
      <p:transition spd="slow" p14:dur="2000" advClick="0" advTm="10437"/>
    </mc:Choice>
    <mc:Fallback xmlns="">
      <p:transition spd="slow" advClick="0" advTm="104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50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cond evt="onNext"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7|2.2|2.5|1.5"/>
</p:tagLst>
</file>

<file path=ppt/tags/tag2.xml><?xml version="1.0" encoding="utf-8"?>
<p:tagLst xmlns:a="http://schemas.openxmlformats.org/drawingml/2006/main" xmlns:r="http://schemas.openxmlformats.org/officeDocument/2006/relationships" xmlns:p="http://schemas.openxmlformats.org/presentationml/2006/main">
  <p:tag name="TIMING" val="|2.5|1.5|1.7|2.8|4.2|2.9"/>
</p:tagLst>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7045</TotalTime>
  <Words>718</Words>
  <Application>Microsoft Macintosh PowerPoint</Application>
  <PresentationFormat>Widescreen</PresentationFormat>
  <Paragraphs>117</Paragraphs>
  <Slides>15</Slides>
  <Notes>1</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Avenir Next LT Pro</vt:lpstr>
      <vt:lpstr>Calibri</vt:lpstr>
      <vt:lpstr>Guardian Text Egyptian Web</vt:lpstr>
      <vt:lpstr>AccentBoxVTI</vt:lpstr>
      <vt:lpstr>This is a test of the compatibility between POWER(P)OINT &amp; zoom</vt:lpstr>
      <vt:lpstr>This is a test of the compatibility between</vt:lpstr>
      <vt:lpstr>PowerPoint Presentation</vt:lpstr>
      <vt:lpstr> Two billion       TEXT:      users        VOICE:          VIDEO: Two billion       PHOTO: messages       DOCS:  per month</vt:lpstr>
      <vt:lpstr> DATA COLLECTION: FACEBOOK T &amp; Cs.          “We can analyse your app, website, content, and data for any purpose, including commercial.”  </vt:lpstr>
      <vt:lpstr>PowerPoint Presentation</vt:lpstr>
      <vt:lpstr>Our leaders can communicate with thousands of us globally simultaneously .  can have website and/ aa You tube video channel</vt:lpstr>
      <vt:lpstr>Or one to one</vt:lpstr>
      <vt:lpstr>From anywhere to anywhere</vt:lpstr>
      <vt:lpstr>NOW LETS SEE THE FACTS ALL VERIFIED BY INDEPENDENT COMPANIES</vt:lpstr>
      <vt:lpstr>Anybody can join in</vt:lpstr>
      <vt:lpstr>PowerPoint Presentation</vt:lpstr>
      <vt:lpstr>1.  BRING    HISTORY ALIVE 1888</vt:lpstr>
      <vt:lpstr>1888 RECORDED LIVE FROM ISRAEL &amp; BROADCAST TO AN AUDIENCE IN THE CRYSTAL PALACE, LONDON</vt:lpstr>
      <vt:lpstr>Earliest film of LONDON 1890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test of the compatability between POWERPOINT &amp; zoom</dc:title>
  <dc:creator>John MacKail</dc:creator>
  <cp:lastModifiedBy>John MacKail</cp:lastModifiedBy>
  <cp:revision>10</cp:revision>
  <dcterms:created xsi:type="dcterms:W3CDTF">2020-04-06T17:29:50Z</dcterms:created>
  <dcterms:modified xsi:type="dcterms:W3CDTF">2020-04-11T17:32:16Z</dcterms:modified>
</cp:coreProperties>
</file>